
<file path=[Content_Types].xml><?xml version="1.0" encoding="utf-8"?>
<Types xmlns="http://schemas.openxmlformats.org/package/2006/content-types">
  <Default Extension="png" ContentType="image/png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slides/slide83.xml" ContentType="application/vnd.openxmlformats-officedocument.presentationml.slide+xml"/>
  <Override PartName="/ppt/slides/slide84.xml" ContentType="application/vnd.openxmlformats-officedocument.presentationml.slide+xml"/>
  <Override PartName="/ppt/slides/slide85.xml" ContentType="application/vnd.openxmlformats-officedocument.presentationml.slide+xml"/>
  <Override PartName="/ppt/slides/slide86.xml" ContentType="application/vnd.openxmlformats-officedocument.presentationml.slide+xml"/>
  <Override PartName="/ppt/slides/slide87.xml" ContentType="application/vnd.openxmlformats-officedocument.presentationml.slide+xml"/>
  <Override PartName="/ppt/slides/slide88.xml" ContentType="application/vnd.openxmlformats-officedocument.presentationml.slide+xml"/>
  <Override PartName="/ppt/slides/slide89.xml" ContentType="application/vnd.openxmlformats-officedocument.presentationml.slide+xml"/>
  <Override PartName="/ppt/slides/slide90.xml" ContentType="application/vnd.openxmlformats-officedocument.presentationml.slide+xml"/>
  <Override PartName="/ppt/slides/slide91.xml" ContentType="application/vnd.openxmlformats-officedocument.presentationml.slide+xml"/>
  <Override PartName="/ppt/slides/slide92.xml" ContentType="application/vnd.openxmlformats-officedocument.presentationml.slide+xml"/>
  <Override PartName="/ppt/slides/slide93.xml" ContentType="application/vnd.openxmlformats-officedocument.presentationml.slide+xml"/>
  <Override PartName="/ppt/slides/slide94.xml" ContentType="application/vnd.openxmlformats-officedocument.presentationml.slide+xml"/>
  <Override PartName="/ppt/slides/slide95.xml" ContentType="application/vnd.openxmlformats-officedocument.presentationml.slide+xml"/>
  <Override PartName="/ppt/slides/slide96.xml" ContentType="application/vnd.openxmlformats-officedocument.presentationml.slide+xml"/>
  <Override PartName="/ppt/slides/slide97.xml" ContentType="application/vnd.openxmlformats-officedocument.presentationml.slide+xml"/>
  <Override PartName="/ppt/slides/slide98.xml" ContentType="application/vnd.openxmlformats-officedocument.presentationml.slide+xml"/>
  <Override PartName="/ppt/slides/slide99.xml" ContentType="application/vnd.openxmlformats-officedocument.presentationml.slide+xml"/>
  <Override PartName="/ppt/slides/slide100.xml" ContentType="application/vnd.openxmlformats-officedocument.presentationml.slide+xml"/>
  <Override PartName="/ppt/slides/slide101.xml" ContentType="application/vnd.openxmlformats-officedocument.presentationml.slide+xml"/>
  <Override PartName="/ppt/slides/slide102.xml" ContentType="application/vnd.openxmlformats-officedocument.presentationml.slide+xml"/>
  <Override PartName="/ppt/slides/slide103.xml" ContentType="application/vnd.openxmlformats-officedocument.presentationml.slide+xml"/>
  <Override PartName="/ppt/slides/slide104.xml" ContentType="application/vnd.openxmlformats-officedocument.presentationml.slide+xml"/>
  <Override PartName="/ppt/slides/slide105.xml" ContentType="application/vnd.openxmlformats-officedocument.presentationml.slide+xml"/>
  <Override PartName="/ppt/slides/slide106.xml" ContentType="application/vnd.openxmlformats-officedocument.presentationml.slide+xml"/>
  <Override PartName="/ppt/slides/slide107.xml" ContentType="application/vnd.openxmlformats-officedocument.presentationml.slide+xml"/>
  <Override PartName="/ppt/slides/slide108.xml" ContentType="application/vnd.openxmlformats-officedocument.presentationml.slide+xml"/>
  <Override PartName="/ppt/slides/slide109.xml" ContentType="application/vnd.openxmlformats-officedocument.presentationml.slide+xml"/>
  <Override PartName="/ppt/slides/slide110.xml" ContentType="application/vnd.openxmlformats-officedocument.presentationml.slide+xml"/>
  <Override PartName="/ppt/slides/slide111.xml" ContentType="application/vnd.openxmlformats-officedocument.presentationml.slide+xml"/>
  <Override PartName="/ppt/slides/slide112.xml" ContentType="application/vnd.openxmlformats-officedocument.presentationml.slide+xml"/>
  <Override PartName="/ppt/slides/slide113.xml" ContentType="application/vnd.openxmlformats-officedocument.presentationml.slide+xml"/>
  <Override PartName="/ppt/slides/slide114.xml" ContentType="application/vnd.openxmlformats-officedocument.presentationml.slide+xml"/>
  <Override PartName="/ppt/slides/slide115.xml" ContentType="application/vnd.openxmlformats-officedocument.presentationml.slide+xml"/>
  <Override PartName="/ppt/slides/slide1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theme/themeOverride1.xml" ContentType="application/vnd.openxmlformats-officedocument.themeOverrid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Override2.xml" ContentType="application/vnd.openxmlformats-officedocument.themeOverrid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theme/themeOverride3.xml" ContentType="application/vnd.openxmlformats-officedocument.themeOverrid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ppt/theme/themeOverride4.xml" ContentType="application/vnd.openxmlformats-officedocument.themeOverride+xml"/>
  <Override PartName="/ppt/theme/themeOverride5.xml" ContentType="application/vnd.openxmlformats-officedocument.themeOverr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wmf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2" saveSubsetFonts="1">
  <p:sldMasterIdLst>
    <p:sldMasterId id="2147484908" r:id="rId1"/>
    <p:sldMasterId id="2147484921" r:id="rId2"/>
    <p:sldMasterId id="2147484945" r:id="rId3"/>
    <p:sldMasterId id="2147485035" r:id="rId4"/>
    <p:sldMasterId id="2147485047" r:id="rId5"/>
  </p:sldMasterIdLst>
  <p:notesMasterIdLst>
    <p:notesMasterId r:id="rId122"/>
  </p:notesMasterIdLst>
  <p:handoutMasterIdLst>
    <p:handoutMasterId r:id="rId123"/>
  </p:handoutMasterIdLst>
  <p:sldIdLst>
    <p:sldId id="749" r:id="rId6"/>
    <p:sldId id="750" r:id="rId7"/>
    <p:sldId id="751" r:id="rId8"/>
    <p:sldId id="752" r:id="rId9"/>
    <p:sldId id="769" r:id="rId10"/>
    <p:sldId id="722" r:id="rId11"/>
    <p:sldId id="806" r:id="rId12"/>
    <p:sldId id="775" r:id="rId13"/>
    <p:sldId id="933" r:id="rId14"/>
    <p:sldId id="697" r:id="rId15"/>
    <p:sldId id="818" r:id="rId16"/>
    <p:sldId id="820" r:id="rId17"/>
    <p:sldId id="821" r:id="rId18"/>
    <p:sldId id="934" r:id="rId19"/>
    <p:sldId id="935" r:id="rId20"/>
    <p:sldId id="936" r:id="rId21"/>
    <p:sldId id="937" r:id="rId22"/>
    <p:sldId id="783" r:id="rId23"/>
    <p:sldId id="822" r:id="rId24"/>
    <p:sldId id="823" r:id="rId25"/>
    <p:sldId id="824" r:id="rId26"/>
    <p:sldId id="815" r:id="rId27"/>
    <p:sldId id="825" r:id="rId28"/>
    <p:sldId id="814" r:id="rId29"/>
    <p:sldId id="876" r:id="rId30"/>
    <p:sldId id="891" r:id="rId31"/>
    <p:sldId id="892" r:id="rId32"/>
    <p:sldId id="893" r:id="rId33"/>
    <p:sldId id="894" r:id="rId34"/>
    <p:sldId id="895" r:id="rId35"/>
    <p:sldId id="813" r:id="rId36"/>
    <p:sldId id="874" r:id="rId37"/>
    <p:sldId id="875" r:id="rId38"/>
    <p:sldId id="812" r:id="rId39"/>
    <p:sldId id="816" r:id="rId40"/>
    <p:sldId id="826" r:id="rId41"/>
    <p:sldId id="827" r:id="rId42"/>
    <p:sldId id="828" r:id="rId43"/>
    <p:sldId id="829" r:id="rId44"/>
    <p:sldId id="830" r:id="rId45"/>
    <p:sldId id="831" r:id="rId46"/>
    <p:sldId id="832" r:id="rId47"/>
    <p:sldId id="839" r:id="rId48"/>
    <p:sldId id="840" r:id="rId49"/>
    <p:sldId id="841" r:id="rId50"/>
    <p:sldId id="842" r:id="rId51"/>
    <p:sldId id="843" r:id="rId52"/>
    <p:sldId id="844" r:id="rId53"/>
    <p:sldId id="929" r:id="rId54"/>
    <p:sldId id="930" r:id="rId55"/>
    <p:sldId id="931" r:id="rId56"/>
    <p:sldId id="833" r:id="rId57"/>
    <p:sldId id="861" r:id="rId58"/>
    <p:sldId id="847" r:id="rId59"/>
    <p:sldId id="896" r:id="rId60"/>
    <p:sldId id="862" r:id="rId61"/>
    <p:sldId id="897" r:id="rId62"/>
    <p:sldId id="863" r:id="rId63"/>
    <p:sldId id="898" r:id="rId64"/>
    <p:sldId id="864" r:id="rId65"/>
    <p:sldId id="899" r:id="rId66"/>
    <p:sldId id="865" r:id="rId67"/>
    <p:sldId id="908" r:id="rId68"/>
    <p:sldId id="909" r:id="rId69"/>
    <p:sldId id="866" r:id="rId70"/>
    <p:sldId id="910" r:id="rId71"/>
    <p:sldId id="867" r:id="rId72"/>
    <p:sldId id="911" r:id="rId73"/>
    <p:sldId id="912" r:id="rId74"/>
    <p:sldId id="868" r:id="rId75"/>
    <p:sldId id="913" r:id="rId76"/>
    <p:sldId id="869" r:id="rId77"/>
    <p:sldId id="914" r:id="rId78"/>
    <p:sldId id="870" r:id="rId79"/>
    <p:sldId id="915" r:id="rId80"/>
    <p:sldId id="871" r:id="rId81"/>
    <p:sldId id="916" r:id="rId82"/>
    <p:sldId id="872" r:id="rId83"/>
    <p:sldId id="917" r:id="rId84"/>
    <p:sldId id="918" r:id="rId85"/>
    <p:sldId id="919" r:id="rId86"/>
    <p:sldId id="873" r:id="rId87"/>
    <p:sldId id="920" r:id="rId88"/>
    <p:sldId id="921" r:id="rId89"/>
    <p:sldId id="881" r:id="rId90"/>
    <p:sldId id="882" r:id="rId91"/>
    <p:sldId id="922" r:id="rId92"/>
    <p:sldId id="860" r:id="rId93"/>
    <p:sldId id="925" r:id="rId94"/>
    <p:sldId id="774" r:id="rId95"/>
    <p:sldId id="887" r:id="rId96"/>
    <p:sldId id="754" r:id="rId97"/>
    <p:sldId id="885" r:id="rId98"/>
    <p:sldId id="886" r:id="rId99"/>
    <p:sldId id="755" r:id="rId100"/>
    <p:sldId id="756" r:id="rId101"/>
    <p:sldId id="837" r:id="rId102"/>
    <p:sldId id="838" r:id="rId103"/>
    <p:sldId id="759" r:id="rId104"/>
    <p:sldId id="764" r:id="rId105"/>
    <p:sldId id="765" r:id="rId106"/>
    <p:sldId id="768" r:id="rId107"/>
    <p:sldId id="631" r:id="rId108"/>
    <p:sldId id="888" r:id="rId109"/>
    <p:sldId id="889" r:id="rId110"/>
    <p:sldId id="890" r:id="rId111"/>
    <p:sldId id="635" r:id="rId112"/>
    <p:sldId id="900" r:id="rId113"/>
    <p:sldId id="907" r:id="rId114"/>
    <p:sldId id="901" r:id="rId115"/>
    <p:sldId id="902" r:id="rId116"/>
    <p:sldId id="903" r:id="rId117"/>
    <p:sldId id="904" r:id="rId118"/>
    <p:sldId id="905" r:id="rId119"/>
    <p:sldId id="906" r:id="rId120"/>
    <p:sldId id="805" r:id="rId121"/>
  </p:sldIdLst>
  <p:sldSz cx="9906000" cy="6858000" type="A4"/>
  <p:notesSz cx="6735763" cy="98663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120">
          <p15:clr>
            <a:srgbClr val="A4A3A4"/>
          </p15:clr>
        </p15:guide>
      </p15:sldGuideLst>
    </p:ext>
    <p:ext uri="{2D200454-40CA-4A62-9FC3-DE9A4176ACB9}">
      <p15:notesGuideLst xmlns:p15="http://schemas.microsoft.com/office/powerpoint/2012/main">
        <p15:guide id="1" orient="horz" pos="3107">
          <p15:clr>
            <a:srgbClr val="A4A3A4"/>
          </p15:clr>
        </p15:guide>
        <p15:guide id="2" pos="2122">
          <p15:clr>
            <a:srgbClr val="A4A3A4"/>
          </p15:clr>
        </p15:guide>
      </p15:notes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00FFFF"/>
    <a:srgbClr val="FF33CC"/>
    <a:srgbClr val="00CCFF"/>
    <a:srgbClr val="CCFFCC"/>
    <a:srgbClr val="99FFCC"/>
    <a:srgbClr val="99FF99"/>
    <a:srgbClr val="33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69CF1AB2-1976-4502-BF36-3FF5EA218861}" styleName="Medium Style 4 - Accent 1">
    <a:wholeTbl>
      <a:tcTxStyle>
        <a:fontRef idx="minor">
          <a:scrgbClr r="0" g="0" b="0"/>
        </a:fontRef>
        <a:schemeClr val="dk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25400" cmpd="sng">
              <a:solidFill>
                <a:schemeClr val="accent1"/>
              </a:solidFill>
            </a:ln>
          </a:top>
        </a:tcBdr>
        <a:fill>
          <a:solidFill>
            <a:schemeClr val="accent1">
              <a:tint val="20000"/>
            </a:schemeClr>
          </a:solidFill>
        </a:fill>
      </a:tcStyle>
    </a:lastRow>
    <a:firstRow>
      <a:tcTxStyle b="on"/>
      <a:tcStyle>
        <a:tcBdr/>
        <a:fill>
          <a:solidFill>
            <a:schemeClr val="accent1">
              <a:tint val="20000"/>
            </a:schemeClr>
          </a:solidFill>
        </a:fill>
      </a:tcStyle>
    </a:firstRow>
  </a:tblStyle>
  <a:tblStyle styleId="{D113A9D2-9D6B-4929-AA2D-F23B5EE8CBE7}" styleName="Themed Style 2 - Accent 1">
    <a:tblBg>
      <a:fillRef idx="3">
        <a:schemeClr val="accent1"/>
      </a:fillRef>
      <a:effectRef idx="3">
        <a:schemeClr val="accent1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1">
                <a:tint val="50000"/>
              </a:schemeClr>
            </a:lnRef>
          </a:left>
          <a:right>
            <a:lnRef idx="1">
              <a:schemeClr val="accent1">
                <a:tint val="50000"/>
              </a:schemeClr>
            </a:lnRef>
          </a:right>
          <a:top>
            <a:lnRef idx="1">
              <a:schemeClr val="accent1">
                <a:tint val="50000"/>
              </a:schemeClr>
            </a:lnRef>
          </a:top>
          <a:bottom>
            <a:lnRef idx="1">
              <a:schemeClr val="accent1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2D5ABB26-0587-4C30-8999-92F81FD0307C}" styleName="No Style, No Grid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4338" autoAdjust="0"/>
    <p:restoredTop sz="94434" autoAdjust="0"/>
  </p:normalViewPr>
  <p:slideViewPr>
    <p:cSldViewPr>
      <p:cViewPr varScale="1">
        <p:scale>
          <a:sx n="66" d="100"/>
          <a:sy n="66" d="100"/>
        </p:scale>
        <p:origin x="1398" y="60"/>
      </p:cViewPr>
      <p:guideLst>
        <p:guide orient="horz" pos="2160"/>
        <p:guide pos="312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notesViewPr>
    <p:cSldViewPr>
      <p:cViewPr varScale="1">
        <p:scale>
          <a:sx n="70" d="100"/>
          <a:sy n="70" d="100"/>
        </p:scale>
        <p:origin x="-2310" y="-102"/>
      </p:cViewPr>
      <p:guideLst>
        <p:guide orient="horz" pos="3107"/>
        <p:guide pos="2122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1.xml"/><Relationship Id="rId117" Type="http://schemas.openxmlformats.org/officeDocument/2006/relationships/slide" Target="slides/slide112.xml"/><Relationship Id="rId21" Type="http://schemas.openxmlformats.org/officeDocument/2006/relationships/slide" Target="slides/slide16.xml"/><Relationship Id="rId42" Type="http://schemas.openxmlformats.org/officeDocument/2006/relationships/slide" Target="slides/slide37.xml"/><Relationship Id="rId47" Type="http://schemas.openxmlformats.org/officeDocument/2006/relationships/slide" Target="slides/slide42.xml"/><Relationship Id="rId63" Type="http://schemas.openxmlformats.org/officeDocument/2006/relationships/slide" Target="slides/slide58.xml"/><Relationship Id="rId68" Type="http://schemas.openxmlformats.org/officeDocument/2006/relationships/slide" Target="slides/slide63.xml"/><Relationship Id="rId84" Type="http://schemas.openxmlformats.org/officeDocument/2006/relationships/slide" Target="slides/slide79.xml"/><Relationship Id="rId89" Type="http://schemas.openxmlformats.org/officeDocument/2006/relationships/slide" Target="slides/slide84.xml"/><Relationship Id="rId112" Type="http://schemas.openxmlformats.org/officeDocument/2006/relationships/slide" Target="slides/slide107.xml"/><Relationship Id="rId16" Type="http://schemas.openxmlformats.org/officeDocument/2006/relationships/slide" Target="slides/slide11.xml"/><Relationship Id="rId107" Type="http://schemas.openxmlformats.org/officeDocument/2006/relationships/slide" Target="slides/slide102.xml"/><Relationship Id="rId11" Type="http://schemas.openxmlformats.org/officeDocument/2006/relationships/slide" Target="slides/slide6.xml"/><Relationship Id="rId32" Type="http://schemas.openxmlformats.org/officeDocument/2006/relationships/slide" Target="slides/slide27.xml"/><Relationship Id="rId37" Type="http://schemas.openxmlformats.org/officeDocument/2006/relationships/slide" Target="slides/slide32.xml"/><Relationship Id="rId53" Type="http://schemas.openxmlformats.org/officeDocument/2006/relationships/slide" Target="slides/slide48.xml"/><Relationship Id="rId58" Type="http://schemas.openxmlformats.org/officeDocument/2006/relationships/slide" Target="slides/slide53.xml"/><Relationship Id="rId74" Type="http://schemas.openxmlformats.org/officeDocument/2006/relationships/slide" Target="slides/slide69.xml"/><Relationship Id="rId79" Type="http://schemas.openxmlformats.org/officeDocument/2006/relationships/slide" Target="slides/slide74.xml"/><Relationship Id="rId102" Type="http://schemas.openxmlformats.org/officeDocument/2006/relationships/slide" Target="slides/slide97.xml"/><Relationship Id="rId123" Type="http://schemas.openxmlformats.org/officeDocument/2006/relationships/handoutMaster" Target="handoutMasters/handoutMaster1.xml"/><Relationship Id="rId5" Type="http://schemas.openxmlformats.org/officeDocument/2006/relationships/slideMaster" Target="slideMasters/slideMaster5.xml"/><Relationship Id="rId90" Type="http://schemas.openxmlformats.org/officeDocument/2006/relationships/slide" Target="slides/slide85.xml"/><Relationship Id="rId95" Type="http://schemas.openxmlformats.org/officeDocument/2006/relationships/slide" Target="slides/slide90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43" Type="http://schemas.openxmlformats.org/officeDocument/2006/relationships/slide" Target="slides/slide38.xml"/><Relationship Id="rId48" Type="http://schemas.openxmlformats.org/officeDocument/2006/relationships/slide" Target="slides/slide43.xml"/><Relationship Id="rId64" Type="http://schemas.openxmlformats.org/officeDocument/2006/relationships/slide" Target="slides/slide59.xml"/><Relationship Id="rId69" Type="http://schemas.openxmlformats.org/officeDocument/2006/relationships/slide" Target="slides/slide64.xml"/><Relationship Id="rId113" Type="http://schemas.openxmlformats.org/officeDocument/2006/relationships/slide" Target="slides/slide108.xml"/><Relationship Id="rId118" Type="http://schemas.openxmlformats.org/officeDocument/2006/relationships/slide" Target="slides/slide113.xml"/><Relationship Id="rId80" Type="http://schemas.openxmlformats.org/officeDocument/2006/relationships/slide" Target="slides/slide75.xml"/><Relationship Id="rId85" Type="http://schemas.openxmlformats.org/officeDocument/2006/relationships/slide" Target="slides/slide80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33" Type="http://schemas.openxmlformats.org/officeDocument/2006/relationships/slide" Target="slides/slide28.xml"/><Relationship Id="rId38" Type="http://schemas.openxmlformats.org/officeDocument/2006/relationships/slide" Target="slides/slide33.xml"/><Relationship Id="rId59" Type="http://schemas.openxmlformats.org/officeDocument/2006/relationships/slide" Target="slides/slide54.xml"/><Relationship Id="rId103" Type="http://schemas.openxmlformats.org/officeDocument/2006/relationships/slide" Target="slides/slide98.xml"/><Relationship Id="rId108" Type="http://schemas.openxmlformats.org/officeDocument/2006/relationships/slide" Target="slides/slide103.xml"/><Relationship Id="rId124" Type="http://schemas.openxmlformats.org/officeDocument/2006/relationships/presProps" Target="presProps.xml"/><Relationship Id="rId54" Type="http://schemas.openxmlformats.org/officeDocument/2006/relationships/slide" Target="slides/slide49.xml"/><Relationship Id="rId70" Type="http://schemas.openxmlformats.org/officeDocument/2006/relationships/slide" Target="slides/slide65.xml"/><Relationship Id="rId75" Type="http://schemas.openxmlformats.org/officeDocument/2006/relationships/slide" Target="slides/slide70.xml"/><Relationship Id="rId91" Type="http://schemas.openxmlformats.org/officeDocument/2006/relationships/slide" Target="slides/slide86.xml"/><Relationship Id="rId96" Type="http://schemas.openxmlformats.org/officeDocument/2006/relationships/slide" Target="slides/slide9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49" Type="http://schemas.openxmlformats.org/officeDocument/2006/relationships/slide" Target="slides/slide44.xml"/><Relationship Id="rId114" Type="http://schemas.openxmlformats.org/officeDocument/2006/relationships/slide" Target="slides/slide109.xml"/><Relationship Id="rId119" Type="http://schemas.openxmlformats.org/officeDocument/2006/relationships/slide" Target="slides/slide114.xml"/><Relationship Id="rId44" Type="http://schemas.openxmlformats.org/officeDocument/2006/relationships/slide" Target="slides/slide39.xml"/><Relationship Id="rId60" Type="http://schemas.openxmlformats.org/officeDocument/2006/relationships/slide" Target="slides/slide55.xml"/><Relationship Id="rId65" Type="http://schemas.openxmlformats.org/officeDocument/2006/relationships/slide" Target="slides/slide60.xml"/><Relationship Id="rId81" Type="http://schemas.openxmlformats.org/officeDocument/2006/relationships/slide" Target="slides/slide76.xml"/><Relationship Id="rId86" Type="http://schemas.openxmlformats.org/officeDocument/2006/relationships/slide" Target="slides/slide81.xml"/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39" Type="http://schemas.openxmlformats.org/officeDocument/2006/relationships/slide" Target="slides/slide34.xml"/><Relationship Id="rId109" Type="http://schemas.openxmlformats.org/officeDocument/2006/relationships/slide" Target="slides/slide104.xml"/><Relationship Id="rId34" Type="http://schemas.openxmlformats.org/officeDocument/2006/relationships/slide" Target="slides/slide29.xml"/><Relationship Id="rId50" Type="http://schemas.openxmlformats.org/officeDocument/2006/relationships/slide" Target="slides/slide45.xml"/><Relationship Id="rId55" Type="http://schemas.openxmlformats.org/officeDocument/2006/relationships/slide" Target="slides/slide50.xml"/><Relationship Id="rId76" Type="http://schemas.openxmlformats.org/officeDocument/2006/relationships/slide" Target="slides/slide71.xml"/><Relationship Id="rId97" Type="http://schemas.openxmlformats.org/officeDocument/2006/relationships/slide" Target="slides/slide92.xml"/><Relationship Id="rId104" Type="http://schemas.openxmlformats.org/officeDocument/2006/relationships/slide" Target="slides/slide99.xml"/><Relationship Id="rId120" Type="http://schemas.openxmlformats.org/officeDocument/2006/relationships/slide" Target="slides/slide115.xml"/><Relationship Id="rId125" Type="http://schemas.openxmlformats.org/officeDocument/2006/relationships/viewProps" Target="viewProps.xml"/><Relationship Id="rId7" Type="http://schemas.openxmlformats.org/officeDocument/2006/relationships/slide" Target="slides/slide2.xml"/><Relationship Id="rId71" Type="http://schemas.openxmlformats.org/officeDocument/2006/relationships/slide" Target="slides/slide66.xml"/><Relationship Id="rId92" Type="http://schemas.openxmlformats.org/officeDocument/2006/relationships/slide" Target="slides/slide87.xml"/><Relationship Id="rId2" Type="http://schemas.openxmlformats.org/officeDocument/2006/relationships/slideMaster" Target="slideMasters/slideMaster2.xml"/><Relationship Id="rId29" Type="http://schemas.openxmlformats.org/officeDocument/2006/relationships/slide" Target="slides/slide24.xml"/><Relationship Id="rId24" Type="http://schemas.openxmlformats.org/officeDocument/2006/relationships/slide" Target="slides/slide19.xml"/><Relationship Id="rId40" Type="http://schemas.openxmlformats.org/officeDocument/2006/relationships/slide" Target="slides/slide35.xml"/><Relationship Id="rId45" Type="http://schemas.openxmlformats.org/officeDocument/2006/relationships/slide" Target="slides/slide40.xml"/><Relationship Id="rId66" Type="http://schemas.openxmlformats.org/officeDocument/2006/relationships/slide" Target="slides/slide61.xml"/><Relationship Id="rId87" Type="http://schemas.openxmlformats.org/officeDocument/2006/relationships/slide" Target="slides/slide82.xml"/><Relationship Id="rId110" Type="http://schemas.openxmlformats.org/officeDocument/2006/relationships/slide" Target="slides/slide105.xml"/><Relationship Id="rId115" Type="http://schemas.openxmlformats.org/officeDocument/2006/relationships/slide" Target="slides/slide110.xml"/><Relationship Id="rId61" Type="http://schemas.openxmlformats.org/officeDocument/2006/relationships/slide" Target="slides/slide56.xml"/><Relationship Id="rId82" Type="http://schemas.openxmlformats.org/officeDocument/2006/relationships/slide" Target="slides/slide77.xml"/><Relationship Id="rId19" Type="http://schemas.openxmlformats.org/officeDocument/2006/relationships/slide" Target="slides/slide14.xml"/><Relationship Id="rId14" Type="http://schemas.openxmlformats.org/officeDocument/2006/relationships/slide" Target="slides/slide9.xml"/><Relationship Id="rId30" Type="http://schemas.openxmlformats.org/officeDocument/2006/relationships/slide" Target="slides/slide25.xml"/><Relationship Id="rId35" Type="http://schemas.openxmlformats.org/officeDocument/2006/relationships/slide" Target="slides/slide30.xml"/><Relationship Id="rId56" Type="http://schemas.openxmlformats.org/officeDocument/2006/relationships/slide" Target="slides/slide51.xml"/><Relationship Id="rId77" Type="http://schemas.openxmlformats.org/officeDocument/2006/relationships/slide" Target="slides/slide72.xml"/><Relationship Id="rId100" Type="http://schemas.openxmlformats.org/officeDocument/2006/relationships/slide" Target="slides/slide95.xml"/><Relationship Id="rId105" Type="http://schemas.openxmlformats.org/officeDocument/2006/relationships/slide" Target="slides/slide100.xml"/><Relationship Id="rId126" Type="http://schemas.openxmlformats.org/officeDocument/2006/relationships/theme" Target="theme/theme1.xml"/><Relationship Id="rId8" Type="http://schemas.openxmlformats.org/officeDocument/2006/relationships/slide" Target="slides/slide3.xml"/><Relationship Id="rId51" Type="http://schemas.openxmlformats.org/officeDocument/2006/relationships/slide" Target="slides/slide46.xml"/><Relationship Id="rId72" Type="http://schemas.openxmlformats.org/officeDocument/2006/relationships/slide" Target="slides/slide67.xml"/><Relationship Id="rId93" Type="http://schemas.openxmlformats.org/officeDocument/2006/relationships/slide" Target="slides/slide88.xml"/><Relationship Id="rId98" Type="http://schemas.openxmlformats.org/officeDocument/2006/relationships/slide" Target="slides/slide93.xml"/><Relationship Id="rId121" Type="http://schemas.openxmlformats.org/officeDocument/2006/relationships/slide" Target="slides/slide116.xml"/><Relationship Id="rId3" Type="http://schemas.openxmlformats.org/officeDocument/2006/relationships/slideMaster" Target="slideMasters/slideMaster3.xml"/><Relationship Id="rId25" Type="http://schemas.openxmlformats.org/officeDocument/2006/relationships/slide" Target="slides/slide20.xml"/><Relationship Id="rId46" Type="http://schemas.openxmlformats.org/officeDocument/2006/relationships/slide" Target="slides/slide41.xml"/><Relationship Id="rId67" Type="http://schemas.openxmlformats.org/officeDocument/2006/relationships/slide" Target="slides/slide62.xml"/><Relationship Id="rId116" Type="http://schemas.openxmlformats.org/officeDocument/2006/relationships/slide" Target="slides/slide111.xml"/><Relationship Id="rId20" Type="http://schemas.openxmlformats.org/officeDocument/2006/relationships/slide" Target="slides/slide15.xml"/><Relationship Id="rId41" Type="http://schemas.openxmlformats.org/officeDocument/2006/relationships/slide" Target="slides/slide36.xml"/><Relationship Id="rId62" Type="http://schemas.openxmlformats.org/officeDocument/2006/relationships/slide" Target="slides/slide57.xml"/><Relationship Id="rId83" Type="http://schemas.openxmlformats.org/officeDocument/2006/relationships/slide" Target="slides/slide78.xml"/><Relationship Id="rId88" Type="http://schemas.openxmlformats.org/officeDocument/2006/relationships/slide" Target="slides/slide83.xml"/><Relationship Id="rId111" Type="http://schemas.openxmlformats.org/officeDocument/2006/relationships/slide" Target="slides/slide106.xml"/><Relationship Id="rId15" Type="http://schemas.openxmlformats.org/officeDocument/2006/relationships/slide" Target="slides/slide10.xml"/><Relationship Id="rId36" Type="http://schemas.openxmlformats.org/officeDocument/2006/relationships/slide" Target="slides/slide31.xml"/><Relationship Id="rId57" Type="http://schemas.openxmlformats.org/officeDocument/2006/relationships/slide" Target="slides/slide52.xml"/><Relationship Id="rId106" Type="http://schemas.openxmlformats.org/officeDocument/2006/relationships/slide" Target="slides/slide101.xml"/><Relationship Id="rId127" Type="http://schemas.openxmlformats.org/officeDocument/2006/relationships/tableStyles" Target="tableStyles.xml"/><Relationship Id="rId10" Type="http://schemas.openxmlformats.org/officeDocument/2006/relationships/slide" Target="slides/slide5.xml"/><Relationship Id="rId31" Type="http://schemas.openxmlformats.org/officeDocument/2006/relationships/slide" Target="slides/slide26.xml"/><Relationship Id="rId52" Type="http://schemas.openxmlformats.org/officeDocument/2006/relationships/slide" Target="slides/slide47.xml"/><Relationship Id="rId73" Type="http://schemas.openxmlformats.org/officeDocument/2006/relationships/slide" Target="slides/slide68.xml"/><Relationship Id="rId78" Type="http://schemas.openxmlformats.org/officeDocument/2006/relationships/slide" Target="slides/slide73.xml"/><Relationship Id="rId94" Type="http://schemas.openxmlformats.org/officeDocument/2006/relationships/slide" Target="slides/slide89.xml"/><Relationship Id="rId99" Type="http://schemas.openxmlformats.org/officeDocument/2006/relationships/slide" Target="slides/slide94.xml"/><Relationship Id="rId101" Type="http://schemas.openxmlformats.org/officeDocument/2006/relationships/slide" Target="slides/slide96.xml"/><Relationship Id="rId122" Type="http://schemas.openxmlformats.org/officeDocument/2006/relationships/notesMaster" Target="notesMasters/notesMaster1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2346;&#2381;&#2352;&#2327;&#2340;&#2367;%20&#2360;&#2350;&#2367;&#2325;&#2381;&#2359;&#2366;\WODA%20NO%201-14..xlsx" TargetMode="External"/><Relationship Id="rId2" Type="http://schemas.microsoft.com/office/2011/relationships/chartColorStyle" Target="colors1.xml"/><Relationship Id="rId1" Type="http://schemas.microsoft.com/office/2011/relationships/chartStyle" Target="style1.xml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oleObject" Target="file:///F:\&#2346;&#2381;&#2352;&#2327;&#2340;&#2367;%20&#2360;&#2350;&#2367;&#2325;&#2381;&#2359;&#2366;\Ward_Yojana_Detail.xlsx" TargetMode="External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title>
      <c:tx>
        <c:rich>
          <a:bodyPr rot="0" spcFirstLastPara="1" vertOverflow="ellipsis" vert="horz" wrap="square" anchor="ctr" anchorCtr="1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128" b="1" i="0" u="none" strike="noStrike" kern="1200" baseline="0">
                <a:solidFill>
                  <a:prstClr val="black">
                    <a:lumMod val="65000"/>
                    <a:lumOff val="35000"/>
                  </a:prstClr>
                </a:solidFill>
                <a:latin typeface="+mn-lt"/>
                <a:ea typeface="+mn-ea"/>
                <a:cs typeface="+mn-cs"/>
              </a:defRPr>
            </a:pPr>
            <a:r>
              <a:rPr lang="ne-NP" sz="2400" b="1" dirty="0" smtClean="0">
                <a:effectLst/>
                <a:latin typeface="Kokila" panose="020B0604020202020204" pitchFamily="34" charset="0"/>
                <a:cs typeface="Kokila" panose="020B0604020202020204" pitchFamily="34" charset="0"/>
              </a:rPr>
              <a:t>योजना प्रगति विवरण (एकमुस्ट)</a:t>
            </a:r>
            <a:endParaRPr lang="en-US" sz="2800" dirty="0" smtClean="0">
              <a:effectLst/>
              <a:latin typeface="Kokila" panose="020B0604020202020204" pitchFamily="34" charset="0"/>
              <a:cs typeface="Kokila" panose="020B0604020202020204" pitchFamily="34" charset="0"/>
            </a:endParaRPr>
          </a:p>
        </c:rich>
      </c:tx>
      <c:layout>
        <c:manualLayout>
          <c:xMode val="edge"/>
          <c:yMode val="edge"/>
          <c:x val="0.71676148377872206"/>
          <c:y val="1.8518518518518519E-3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 marL="0" marR="0" lvl="0" indent="0" algn="ctr" defTabSz="914400" rtl="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 sz="2128" b="1" i="0" u="none" strike="noStrike" kern="120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/>
        </a:p>
      </c:txPr>
    </c:title>
    <c:autoTitleDeleted val="0"/>
    <c:plotArea>
      <c:layout>
        <c:manualLayout>
          <c:layoutTarget val="inner"/>
          <c:xMode val="edge"/>
          <c:yMode val="edge"/>
          <c:x val="0.15352564102564104"/>
          <c:y val="3.3333333333333333E-2"/>
          <c:w val="0.642948717948718"/>
          <c:h val="0.9287037037037037"/>
        </c:manualLayout>
      </c:layout>
      <c:pieChart>
        <c:varyColors val="1"/>
        <c:ser>
          <c:idx val="1"/>
          <c:order val="1"/>
          <c:tx>
            <c:strRef>
              <c:f>Total_Final!$B$1</c:f>
              <c:strCache>
                <c:ptCount val="1"/>
                <c:pt idx="0">
                  <c:v>जम्मा विनियोजित रकम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dLbl>
              <c:idx val="13"/>
              <c:layout>
                <c:manualLayout>
                  <c:x val="5.4655234911492746E-2"/>
                  <c:y val="0.21049256342957126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0"/>
              <c:showBubbleSize val="0"/>
              <c:extLst>
                <c:ext xmlns:c15="http://schemas.microsoft.com/office/drawing/2012/chart" uri="{CE6537A1-D6FC-4f65-9D91-7224C49458BB}"/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3200" b="1" i="0" u="none" strike="noStrike" kern="1200" baseline="0">
                    <a:solidFill>
                      <a:schemeClr val="tx1"/>
                    </a:solidFill>
                    <a:latin typeface="NagarikNUM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ctr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Total_Final!$B$2:$B$15</c:f>
              <c:numCache>
                <c:formatCode>[$-4000439]0</c:formatCode>
                <c:ptCount val="14"/>
                <c:pt idx="0">
                  <c:v>7000000</c:v>
                </c:pt>
                <c:pt idx="1">
                  <c:v>7000000</c:v>
                </c:pt>
                <c:pt idx="2">
                  <c:v>7000000</c:v>
                </c:pt>
                <c:pt idx="3">
                  <c:v>7000000</c:v>
                </c:pt>
                <c:pt idx="4">
                  <c:v>7000000</c:v>
                </c:pt>
                <c:pt idx="5">
                  <c:v>7000000</c:v>
                </c:pt>
                <c:pt idx="6">
                  <c:v>7000000</c:v>
                </c:pt>
                <c:pt idx="7">
                  <c:v>7000000</c:v>
                </c:pt>
                <c:pt idx="8">
                  <c:v>7000000</c:v>
                </c:pt>
                <c:pt idx="9">
                  <c:v>7000000</c:v>
                </c:pt>
                <c:pt idx="10">
                  <c:v>7000000</c:v>
                </c:pt>
                <c:pt idx="11">
                  <c:v>7000000</c:v>
                </c:pt>
                <c:pt idx="12">
                  <c:v>7000000</c:v>
                </c:pt>
                <c:pt idx="13" formatCode="General">
                  <c:v>7000000</c:v>
                </c:pt>
              </c:numCache>
            </c:numRef>
          </c:val>
        </c:ser>
        <c:ser>
          <c:idx val="2"/>
          <c:order val="2"/>
          <c:tx>
            <c:strRef>
              <c:f>Total_Final!$C$1</c:f>
              <c:strCache>
                <c:ptCount val="1"/>
                <c:pt idx="0">
                  <c:v>जम्मा खर्च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Total_Final!$C$2:$C$15</c:f>
              <c:numCache>
                <c:formatCode>0</c:formatCode>
                <c:ptCount val="14"/>
                <c:pt idx="0">
                  <c:v>6228067</c:v>
                </c:pt>
                <c:pt idx="1">
                  <c:v>6650000</c:v>
                </c:pt>
                <c:pt idx="2" formatCode="General">
                  <c:v>6351028</c:v>
                </c:pt>
                <c:pt idx="3" formatCode="General">
                  <c:v>6631599</c:v>
                </c:pt>
                <c:pt idx="4" formatCode="General">
                  <c:v>6638770</c:v>
                </c:pt>
                <c:pt idx="5" formatCode="General">
                  <c:v>6466117</c:v>
                </c:pt>
                <c:pt idx="6" formatCode="General">
                  <c:v>6644551</c:v>
                </c:pt>
                <c:pt idx="7" formatCode="General">
                  <c:v>6512250</c:v>
                </c:pt>
                <c:pt idx="8" formatCode="General">
                  <c:v>6354000</c:v>
                </c:pt>
                <c:pt idx="9" formatCode="General">
                  <c:v>6650000</c:v>
                </c:pt>
                <c:pt idx="10" formatCode="General">
                  <c:v>6459750</c:v>
                </c:pt>
                <c:pt idx="11" formatCode="General">
                  <c:v>6555000</c:v>
                </c:pt>
                <c:pt idx="12" formatCode="General">
                  <c:v>6608518</c:v>
                </c:pt>
                <c:pt idx="13" formatCode="General">
                  <c:v>6650000</c:v>
                </c:pt>
              </c:numCache>
            </c:numRef>
          </c:val>
        </c:ser>
        <c:ser>
          <c:idx val="3"/>
          <c:order val="3"/>
          <c:tx>
            <c:strRef>
              <c:f>Total_Final!$D$1</c:f>
              <c:strCache>
                <c:ptCount val="1"/>
                <c:pt idx="0">
                  <c:v>खर्च नभएको रकम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Total_Final!$D$2:$D$15</c:f>
              <c:numCache>
                <c:formatCode>0</c:formatCode>
                <c:ptCount val="14"/>
                <c:pt idx="0">
                  <c:v>100000</c:v>
                </c:pt>
                <c:pt idx="1">
                  <c:v>0</c:v>
                </c:pt>
                <c:pt idx="2" formatCode="General">
                  <c:v>275000</c:v>
                </c:pt>
                <c:pt idx="3" formatCode="[$-4000439]0">
                  <c:v>0</c:v>
                </c:pt>
                <c:pt idx="4" formatCode="[$-4000439]0">
                  <c:v>0</c:v>
                </c:pt>
                <c:pt idx="5" formatCode="General">
                  <c:v>100000</c:v>
                </c:pt>
                <c:pt idx="6" formatCode="[$-4000439]0">
                  <c:v>0</c:v>
                </c:pt>
                <c:pt idx="7" formatCode="[$-4000439]0">
                  <c:v>0</c:v>
                </c:pt>
                <c:pt idx="8" formatCode="General">
                  <c:v>270000</c:v>
                </c:pt>
                <c:pt idx="9" formatCode="[$-4000439]0">
                  <c:v>0</c:v>
                </c:pt>
                <c:pt idx="10" formatCode="General">
                  <c:v>200000</c:v>
                </c:pt>
                <c:pt idx="11" formatCode="General">
                  <c:v>100000</c:v>
                </c:pt>
                <c:pt idx="12" formatCode="[$-4000439]0">
                  <c:v>0</c:v>
                </c:pt>
                <c:pt idx="13" formatCode="[$-4000439]0">
                  <c:v>0</c:v>
                </c:pt>
              </c:numCache>
            </c:numRef>
          </c:val>
        </c:ser>
        <c:ser>
          <c:idx val="4"/>
          <c:order val="4"/>
          <c:tx>
            <c:strRef>
              <c:f>Total_Final!$E$1</c:f>
              <c:strCache>
                <c:ptCount val="1"/>
                <c:pt idx="0">
                  <c:v>कन्टिनजेन्सी रकम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Total_Final!$E$2:$E$15</c:f>
              <c:numCache>
                <c:formatCode>0</c:formatCode>
                <c:ptCount val="14"/>
                <c:pt idx="0">
                  <c:v>671933</c:v>
                </c:pt>
                <c:pt idx="1">
                  <c:v>350000</c:v>
                </c:pt>
                <c:pt idx="2" formatCode="General">
                  <c:v>373972</c:v>
                </c:pt>
                <c:pt idx="3" formatCode="General">
                  <c:v>368401</c:v>
                </c:pt>
                <c:pt idx="4" formatCode="General">
                  <c:v>361230</c:v>
                </c:pt>
                <c:pt idx="5" formatCode="General">
                  <c:v>433883</c:v>
                </c:pt>
                <c:pt idx="6" formatCode="General">
                  <c:v>355449</c:v>
                </c:pt>
                <c:pt idx="7" formatCode="General">
                  <c:v>487750</c:v>
                </c:pt>
                <c:pt idx="8" formatCode="General">
                  <c:v>376000</c:v>
                </c:pt>
                <c:pt idx="9" formatCode="General">
                  <c:v>350000</c:v>
                </c:pt>
                <c:pt idx="10" formatCode="General">
                  <c:v>340250</c:v>
                </c:pt>
                <c:pt idx="11" formatCode="General">
                  <c:v>345000</c:v>
                </c:pt>
                <c:pt idx="12" formatCode="General">
                  <c:v>391482</c:v>
                </c:pt>
                <c:pt idx="13" formatCode="General">
                  <c:v>350000</c:v>
                </c:pt>
              </c:numCache>
            </c:numRef>
          </c:val>
        </c:ser>
        <c:ser>
          <c:idx val="5"/>
          <c:order val="5"/>
          <c:tx>
            <c:strRef>
              <c:f>Total_Final!$F$1</c:f>
              <c:strCache>
                <c:ptCount val="1"/>
                <c:pt idx="0">
                  <c:v>प्रगति %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197" b="0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+mn-lt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Total_Final!$F$2:$F$15</c:f>
              <c:numCache>
                <c:formatCode>0.00</c:formatCode>
                <c:ptCount val="14"/>
                <c:pt idx="0">
                  <c:v>98.571428571428584</c:v>
                </c:pt>
                <c:pt idx="1">
                  <c:v>100</c:v>
                </c:pt>
                <c:pt idx="2">
                  <c:v>96.071428571428569</c:v>
                </c:pt>
                <c:pt idx="3">
                  <c:v>100</c:v>
                </c:pt>
                <c:pt idx="4">
                  <c:v>100</c:v>
                </c:pt>
                <c:pt idx="5">
                  <c:v>98.571428571428584</c:v>
                </c:pt>
                <c:pt idx="6">
                  <c:v>100</c:v>
                </c:pt>
                <c:pt idx="7">
                  <c:v>100</c:v>
                </c:pt>
                <c:pt idx="8">
                  <c:v>96.142857142857139</c:v>
                </c:pt>
                <c:pt idx="9">
                  <c:v>100</c:v>
                </c:pt>
                <c:pt idx="10">
                  <c:v>97.142857142857139</c:v>
                </c:pt>
                <c:pt idx="11">
                  <c:v>98.571428571428584</c:v>
                </c:pt>
                <c:pt idx="12">
                  <c:v>100</c:v>
                </c:pt>
                <c:pt idx="13" formatCode="General">
                  <c:v>100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pieChart>
        <c:varyColors val="1"/>
        <c:ser>
          <c:idx val="0"/>
          <c:order val="0"/>
          <c:tx>
            <c:strRef>
              <c:f>Total_Final!$B$1:$C$1</c:f>
              <c:strCache>
                <c:ptCount val="1"/>
                <c:pt idx="0">
                  <c:v>जम्मा विनियोजित रकम जम्मा खर्च </c:v>
                </c:pt>
              </c:strCache>
            </c:strRef>
          </c:tx>
          <c:dPt>
            <c:idx val="0"/>
            <c:bubble3D val="0"/>
            <c:spPr>
              <a:gradFill rotWithShape="1">
                <a:gsLst>
                  <a:gs pos="0">
                    <a:schemeClr val="accent1">
                      <a:shade val="51000"/>
                      <a:satMod val="130000"/>
                    </a:schemeClr>
                  </a:gs>
                  <a:gs pos="80000">
                    <a:schemeClr val="accent1">
                      <a:shade val="93000"/>
                      <a:satMod val="130000"/>
                    </a:schemeClr>
                  </a:gs>
                  <a:gs pos="100000">
                    <a:schemeClr val="accent1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"/>
            <c:bubble3D val="0"/>
            <c:spPr>
              <a:gradFill rotWithShape="1">
                <a:gsLst>
                  <a:gs pos="0">
                    <a:schemeClr val="accent2">
                      <a:shade val="51000"/>
                      <a:satMod val="130000"/>
                    </a:schemeClr>
                  </a:gs>
                  <a:gs pos="80000">
                    <a:schemeClr val="accent2">
                      <a:shade val="93000"/>
                      <a:satMod val="130000"/>
                    </a:schemeClr>
                  </a:gs>
                  <a:gs pos="100000">
                    <a:schemeClr val="accent2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2"/>
            <c:bubble3D val="0"/>
            <c:spPr>
              <a:gradFill rotWithShape="1">
                <a:gsLst>
                  <a:gs pos="0">
                    <a:schemeClr val="accent3">
                      <a:shade val="51000"/>
                      <a:satMod val="130000"/>
                    </a:schemeClr>
                  </a:gs>
                  <a:gs pos="80000">
                    <a:schemeClr val="accent3">
                      <a:shade val="93000"/>
                      <a:satMod val="130000"/>
                    </a:schemeClr>
                  </a:gs>
                  <a:gs pos="100000">
                    <a:schemeClr val="accent3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3"/>
            <c:bubble3D val="0"/>
            <c:spPr>
              <a:gradFill rotWithShape="1">
                <a:gsLst>
                  <a:gs pos="0">
                    <a:schemeClr val="accent4">
                      <a:shade val="51000"/>
                      <a:satMod val="130000"/>
                    </a:schemeClr>
                  </a:gs>
                  <a:gs pos="80000">
                    <a:schemeClr val="accent4">
                      <a:shade val="93000"/>
                      <a:satMod val="130000"/>
                    </a:schemeClr>
                  </a:gs>
                  <a:gs pos="100000">
                    <a:schemeClr val="accent4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4"/>
            <c:bubble3D val="0"/>
            <c:spPr>
              <a:gradFill rotWithShape="1">
                <a:gsLst>
                  <a:gs pos="0">
                    <a:schemeClr val="accent5">
                      <a:shade val="51000"/>
                      <a:satMod val="130000"/>
                    </a:schemeClr>
                  </a:gs>
                  <a:gs pos="80000">
                    <a:schemeClr val="accent5">
                      <a:shade val="93000"/>
                      <a:satMod val="130000"/>
                    </a:schemeClr>
                  </a:gs>
                  <a:gs pos="100000">
                    <a:schemeClr val="accent5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5"/>
            <c:bubble3D val="0"/>
            <c:spPr>
              <a:gradFill rotWithShape="1">
                <a:gsLst>
                  <a:gs pos="0">
                    <a:schemeClr val="accent6">
                      <a:shade val="51000"/>
                      <a:satMod val="130000"/>
                    </a:schemeClr>
                  </a:gs>
                  <a:gs pos="80000">
                    <a:schemeClr val="accent6">
                      <a:shade val="93000"/>
                      <a:satMod val="130000"/>
                    </a:schemeClr>
                  </a:gs>
                  <a:gs pos="100000">
                    <a:schemeClr val="accent6"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6"/>
            <c:bubble3D val="0"/>
            <c:spPr>
              <a:gradFill rotWithShape="1">
                <a:gsLst>
                  <a:gs pos="0">
                    <a:schemeClr val="accent1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7"/>
            <c:bubble3D val="0"/>
            <c:spPr>
              <a:gradFill rotWithShape="1">
                <a:gsLst>
                  <a:gs pos="0">
                    <a:schemeClr val="accent2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8"/>
            <c:bubble3D val="0"/>
            <c:spPr>
              <a:gradFill rotWithShape="1">
                <a:gsLst>
                  <a:gs pos="0">
                    <a:schemeClr val="accent3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3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3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9"/>
            <c:bubble3D val="0"/>
            <c:spPr>
              <a:gradFill rotWithShape="1">
                <a:gsLst>
                  <a:gs pos="0">
                    <a:schemeClr val="accent4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4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4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0"/>
            <c:bubble3D val="0"/>
            <c:spPr>
              <a:gradFill rotWithShape="1">
                <a:gsLst>
                  <a:gs pos="0">
                    <a:schemeClr val="accent5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5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5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1"/>
            <c:bubble3D val="0"/>
            <c:spPr>
              <a:gradFill rotWithShape="1">
                <a:gsLst>
                  <a:gs pos="0">
                    <a:schemeClr val="accent6">
                      <a:lumMod val="60000"/>
                      <a:shade val="51000"/>
                      <a:satMod val="130000"/>
                    </a:schemeClr>
                  </a:gs>
                  <a:gs pos="80000">
                    <a:schemeClr val="accent6">
                      <a:lumMod val="60000"/>
                      <a:shade val="93000"/>
                      <a:satMod val="130000"/>
                    </a:schemeClr>
                  </a:gs>
                  <a:gs pos="100000">
                    <a:schemeClr val="accent6">
                      <a:lumMod val="6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2"/>
            <c:bubble3D val="0"/>
            <c:spPr>
              <a:gradFill rotWithShape="1">
                <a:gsLst>
                  <a:gs pos="0">
                    <a:schemeClr val="accent1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1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1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Pt>
            <c:idx val="13"/>
            <c:bubble3D val="0"/>
            <c:spPr>
              <a:gradFill rotWithShape="1">
                <a:gsLst>
                  <a:gs pos="0">
                    <a:schemeClr val="accent2">
                      <a:lumMod val="80000"/>
                      <a:lumOff val="20000"/>
                      <a:shade val="51000"/>
                      <a:satMod val="130000"/>
                    </a:schemeClr>
                  </a:gs>
                  <a:gs pos="80000">
                    <a:schemeClr val="accent2">
                      <a:lumMod val="80000"/>
                      <a:lumOff val="20000"/>
                      <a:shade val="93000"/>
                      <a:satMod val="130000"/>
                    </a:schemeClr>
                  </a:gs>
                  <a:gs pos="100000">
                    <a:schemeClr val="accent2">
                      <a:lumMod val="80000"/>
                      <a:lumOff val="20000"/>
                      <a:shade val="94000"/>
                      <a:satMod val="135000"/>
                    </a:schemeClr>
                  </a:gs>
                </a:gsLst>
                <a:lin ang="16200000" scaled="0"/>
              </a:gradFill>
              <a:ln>
                <a:noFill/>
              </a:ln>
              <a:effectLst>
                <a:outerShdw blurRad="40000" dist="23000" dir="5400000" rotWithShape="0">
                  <a:srgbClr val="000000">
                    <a:alpha val="35000"/>
                  </a:srgbClr>
                </a:outerShdw>
              </a:effectLst>
              <a:scene3d>
                <a:camera prst="orthographicFront">
                  <a:rot lat="0" lon="0" rev="0"/>
                </a:camera>
                <a:lightRig rig="threePt" dir="t">
                  <a:rot lat="0" lon="0" rev="1200000"/>
                </a:lightRig>
              </a:scene3d>
              <a:sp3d>
                <a:bevelT w="63500" h="25400"/>
              </a:sp3d>
            </c:spPr>
          </c:dPt>
          <c:dLbls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2400" b="1" i="0" u="none" strike="noStrike" kern="1200" baseline="0">
                    <a:solidFill>
                      <a:schemeClr val="tx1">
                        <a:lumMod val="75000"/>
                        <a:lumOff val="25000"/>
                      </a:schemeClr>
                    </a:solidFill>
                    <a:latin typeface="NagarikNUM" pitchFamily="2" charset="0"/>
                    <a:ea typeface="+mn-ea"/>
                    <a:cs typeface="+mn-cs"/>
                  </a:defRPr>
                </a:pPr>
                <a:endParaRPr lang="en-US"/>
              </a:p>
            </c:txPr>
            <c:dLblPos val="outEnd"/>
            <c:showLegendKey val="0"/>
            <c:showVal val="1"/>
            <c:showCatName val="0"/>
            <c:showSerName val="0"/>
            <c:showPercent val="0"/>
            <c:showBubbleSize val="0"/>
            <c:showLeaderLines val="1"/>
            <c:leaderLines>
              <c:spPr>
                <a:ln w="9525" cap="flat" cmpd="sng" algn="ctr">
                  <a:solidFill>
                    <a:schemeClr val="tx1">
                      <a:lumMod val="35000"/>
                      <a:lumOff val="65000"/>
                    </a:schemeClr>
                  </a:solidFill>
                  <a:round/>
                </a:ln>
                <a:effectLst/>
              </c:spPr>
            </c:leaderLines>
            <c:extLst>
              <c:ext xmlns:c15="http://schemas.microsoft.com/office/drawing/2012/chart" uri="{CE6537A1-D6FC-4f65-9D91-7224C49458BB}"/>
            </c:extLst>
          </c:dLbls>
          <c:val>
            <c:numRef>
              <c:f>Total_Final!$F$2:$F$15</c:f>
              <c:numCache>
                <c:formatCode>0.00</c:formatCode>
                <c:ptCount val="14"/>
                <c:pt idx="0">
                  <c:v>98.571428571428584</c:v>
                </c:pt>
                <c:pt idx="1">
                  <c:v>100</c:v>
                </c:pt>
                <c:pt idx="2">
                  <c:v>96.071428571428569</c:v>
                </c:pt>
                <c:pt idx="3">
                  <c:v>100</c:v>
                </c:pt>
                <c:pt idx="4">
                  <c:v>100</c:v>
                </c:pt>
                <c:pt idx="5">
                  <c:v>98.571428571428584</c:v>
                </c:pt>
                <c:pt idx="6">
                  <c:v>100</c:v>
                </c:pt>
                <c:pt idx="7">
                  <c:v>100</c:v>
                </c:pt>
                <c:pt idx="8">
                  <c:v>96.142857142857139</c:v>
                </c:pt>
                <c:pt idx="9">
                  <c:v>100</c:v>
                </c:pt>
                <c:pt idx="10">
                  <c:v>97.142857142857139</c:v>
                </c:pt>
                <c:pt idx="11">
                  <c:v>98.571428571428584</c:v>
                </c:pt>
                <c:pt idx="12">
                  <c:v>100</c:v>
                </c:pt>
                <c:pt idx="13" formatCode="General">
                  <c:v>100</c:v>
                </c:pt>
              </c:numCache>
            </c:numRef>
          </c:val>
        </c:ser>
        <c:dLbls>
          <c:dLblPos val="outEnd"/>
          <c:showLegendKey val="0"/>
          <c:showVal val="0"/>
          <c:showCatName val="1"/>
          <c:showSerName val="0"/>
          <c:showPercent val="0"/>
          <c:showBubbleSize val="0"/>
          <c:showLeaderLines val="1"/>
        </c:dLbls>
        <c:firstSliceAng val="0"/>
      </c:pieChart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en-US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2.2628810821724205E-2"/>
          <c:y val="2.2902307218184197E-2"/>
          <c:w val="0.68189561881687866"/>
          <c:h val="0.9770976927818158"/>
        </c:manualLayout>
      </c:layout>
      <c:pieChart>
        <c:varyColors val="1"/>
        <c:ser>
          <c:idx val="0"/>
          <c:order val="0"/>
          <c:dPt>
            <c:idx val="0"/>
            <c:bubble3D val="0"/>
            <c:spPr>
              <a:solidFill>
                <a:schemeClr val="accent1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"/>
            <c:bubble3D val="0"/>
            <c:spPr>
              <a:solidFill>
                <a:schemeClr val="accent2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2"/>
            <c:bubble3D val="0"/>
            <c:spPr>
              <a:solidFill>
                <a:schemeClr val="accent3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3"/>
            <c:bubble3D val="0"/>
            <c:spPr>
              <a:solidFill>
                <a:schemeClr val="accent4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4"/>
            <c:bubble3D val="0"/>
            <c:spPr>
              <a:solidFill>
                <a:schemeClr val="accent5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5"/>
            <c:bubble3D val="0"/>
            <c:spPr>
              <a:solidFill>
                <a:schemeClr val="accent6"/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6"/>
            <c:bubble3D val="0"/>
            <c:spPr>
              <a:solidFill>
                <a:schemeClr val="accent1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7"/>
            <c:bubble3D val="0"/>
            <c:spPr>
              <a:solidFill>
                <a:schemeClr val="accent2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8"/>
            <c:bubble3D val="0"/>
            <c:spPr>
              <a:solidFill>
                <a:schemeClr val="accent3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9"/>
            <c:bubble3D val="0"/>
            <c:spPr>
              <a:solidFill>
                <a:schemeClr val="accent4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0"/>
            <c:bubble3D val="0"/>
            <c:spPr>
              <a:solidFill>
                <a:schemeClr val="accent5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1"/>
            <c:bubble3D val="0"/>
            <c:spPr>
              <a:solidFill>
                <a:schemeClr val="accent6">
                  <a:lumMod val="6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Pt>
            <c:idx val="12"/>
            <c:bubble3D val="0"/>
            <c:spPr>
              <a:solidFill>
                <a:schemeClr val="accent1">
                  <a:lumMod val="80000"/>
                  <a:lumOff val="20000"/>
                </a:schemeClr>
              </a:solidFill>
              <a:ln w="19050">
                <a:solidFill>
                  <a:schemeClr val="lt1"/>
                </a:solidFill>
              </a:ln>
              <a:effectLst/>
            </c:spPr>
          </c:dPt>
          <c:dLbls>
            <c:dLbl>
              <c:idx val="0"/>
              <c:layout>
                <c:manualLayout>
                  <c:x val="-7.573283868362618E-2"/>
                  <c:y val="0.11274075718004625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rgbClr val="FFFF00"/>
                        </a:solidFill>
                        <a:latin typeface="+mn-lt"/>
                        <a:ea typeface="+mn-ea"/>
                        <a:cs typeface="Kalimati" panose="00000400000000000000" pitchFamily="2"/>
                      </a:defRPr>
                    </a:pPr>
                    <a:fld id="{B3E6EEB3-69DE-47AE-B2FC-E25FEF259228}" type="CATEGORYNAME">
                      <a:rPr lang="ne-NP" sz="1000">
                        <a:solidFill>
                          <a:srgbClr val="FFFF00"/>
                        </a:solidFill>
                      </a:rPr>
                      <a:pPr>
                        <a:defRPr sz="1000">
                          <a:solidFill>
                            <a:srgbClr val="FFFF00"/>
                          </a:solidFill>
                          <a:cs typeface="Kalimati" panose="00000400000000000000" pitchFamily="2"/>
                        </a:defRPr>
                      </a:pPr>
                      <a:t>[CATEGORY NAME]</a:t>
                    </a:fld>
                    <a:r>
                      <a:rPr lang="ne-NP" sz="1000" baseline="0" dirty="0">
                        <a:solidFill>
                          <a:srgbClr val="FFFF00"/>
                        </a:solidFill>
                      </a:rPr>
                      <a:t>
</a:t>
                    </a:r>
                    <a:fld id="{165D9822-6880-4C77-9F1F-4A0B370E5E02}" type="PERCENTAGE">
                      <a:rPr lang="ne-NP" sz="1000" baseline="0">
                        <a:solidFill>
                          <a:srgbClr val="FFFF00"/>
                        </a:solidFill>
                      </a:rPr>
                      <a:pPr>
                        <a:defRPr sz="1000">
                          <a:solidFill>
                            <a:srgbClr val="FFFF00"/>
                          </a:solidFill>
                          <a:cs typeface="Kalimati" panose="00000400000000000000" pitchFamily="2"/>
                        </a:defRPr>
                      </a:pPr>
                      <a:t>[PERCENTAGE]</a:t>
                    </a:fld>
                    <a:endParaRPr lang="ne-NP" sz="1000" baseline="0" dirty="0">
                      <a:solidFill>
                        <a:srgbClr val="FFFF00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Kalimati" panose="00000400000000000000" pitchFamily="2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0668594791035733"/>
                      <c:h val="9.857408844766527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2"/>
              <c:layout>
                <c:manualLayout>
                  <c:x val="-0.21959812235009085"/>
                  <c:y val="-0.26318522356156659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600" b="0" i="0" u="none" strike="noStrike" kern="1200" baseline="0">
                      <a:solidFill>
                        <a:srgbClr val="002060"/>
                      </a:solidFill>
                      <a:latin typeface="+mn-lt"/>
                      <a:ea typeface="+mn-ea"/>
                      <a:cs typeface="Kalimati" panose="00000400000000000000" pitchFamily="2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23807692307692307"/>
                      <c:h val="0.15486120659976765"/>
                    </c:manualLayout>
                  </c15:layout>
                </c:ext>
              </c:extLst>
            </c:dLbl>
            <c:dLbl>
              <c:idx val="3"/>
              <c:layout>
                <c:manualLayout>
                  <c:x val="7.9487179487179482E-2"/>
                  <c:y val="-0.10555549803958851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Kalimati" panose="00000400000000000000" pitchFamily="2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7.0378255602665057E-2"/>
                      <c:h val="8.0203715398616982E-2"/>
                    </c:manualLayout>
                  </c15:layout>
                </c:ext>
              </c:extLst>
            </c:dLbl>
            <c:dLbl>
              <c:idx val="5"/>
              <c:layout>
                <c:manualLayout>
                  <c:x val="8.7179487179487161E-2"/>
                  <c:y val="-6.8518528509555046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100" b="0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Kalimati" panose="00000400000000000000" pitchFamily="2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6"/>
              <c:layout>
                <c:manualLayout>
                  <c:x val="0"/>
                  <c:y val="-1.2962964853159063E-2"/>
                </c:manualLayout>
              </c:layout>
              <c:tx>
                <c:rich>
                  <a:bodyPr/>
                  <a:lstStyle/>
                  <a:p>
                    <a:fld id="{2A1F1848-7A3A-45FD-8F58-51E8CBCCAF36}" type="CATEGORYNAME">
                      <a:rPr lang="ne-NP">
                        <a:solidFill>
                          <a:srgbClr val="FF33CC"/>
                        </a:solidFill>
                      </a:rPr>
                      <a:pPr/>
                      <a:t>[CATEGORY NAME]</a:t>
                    </a:fld>
                    <a:r>
                      <a:rPr lang="ne-NP" baseline="0" dirty="0">
                        <a:solidFill>
                          <a:srgbClr val="FF33CC"/>
                        </a:solidFill>
                      </a:rPr>
                      <a:t>
</a:t>
                    </a:r>
                    <a:fld id="{317CC700-A5EC-4176-9E79-1102D52033D3}" type="PERCENTAGE">
                      <a:rPr lang="ne-NP" baseline="0">
                        <a:solidFill>
                          <a:srgbClr val="FF33CC"/>
                        </a:solidFill>
                      </a:rPr>
                      <a:pPr/>
                      <a:t>[PERCENTAGE]</a:t>
                    </a:fld>
                    <a:endParaRPr lang="ne-NP" baseline="0" dirty="0">
                      <a:solidFill>
                        <a:srgbClr val="FF33CC"/>
                      </a:solidFill>
                    </a:endParaRPr>
                  </a:p>
                </c:rich>
              </c:tx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dlblFieldTable/>
                  <c15:showDataLabelsRange val="0"/>
                </c:ext>
              </c:extLst>
            </c:dLbl>
            <c:dLbl>
              <c:idx val="7"/>
              <c:layout>
                <c:manualLayout>
                  <c:x val="4.6153846153846156E-2"/>
                  <c:y val="4.7222229107936588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1" i="0" u="none" strike="noStrike" kern="1200" baseline="0">
                        <a:solidFill>
                          <a:srgbClr val="FFFF00"/>
                        </a:solidFill>
                        <a:latin typeface="+mn-lt"/>
                        <a:ea typeface="+mn-ea"/>
                        <a:cs typeface="Kalimati" panose="00000400000000000000" pitchFamily="2"/>
                      </a:defRPr>
                    </a:pPr>
                    <a:fld id="{59C43C10-76E8-41A6-9F8D-9F6394E29311}" type="CATEGORYNAME">
                      <a:rPr lang="ne-NP" sz="1200" b="1">
                        <a:solidFill>
                          <a:srgbClr val="FFFF00"/>
                        </a:solidFill>
                        <a:cs typeface="Kalimati" panose="00000400000000000000" pitchFamily="2"/>
                      </a:rPr>
                      <a:pPr>
                        <a:defRPr sz="1000" b="1">
                          <a:solidFill>
                            <a:srgbClr val="FFFF00"/>
                          </a:solidFill>
                          <a:cs typeface="Kalimati" panose="00000400000000000000" pitchFamily="2"/>
                        </a:defRPr>
                      </a:pPr>
                      <a:t>[CATEGORY NAME]</a:t>
                    </a:fld>
                    <a:r>
                      <a:rPr lang="ne-NP" sz="1200" b="1" baseline="0" dirty="0">
                        <a:solidFill>
                          <a:srgbClr val="FFFF00"/>
                        </a:solidFill>
                        <a:cs typeface="Kalimati" panose="00000400000000000000" pitchFamily="2"/>
                      </a:rPr>
                      <a:t>
</a:t>
                    </a:r>
                    <a:fld id="{F243F2FA-2687-4D55-A52F-DDF85C9E6018}" type="PERCENTAGE">
                      <a:rPr lang="ne-NP" sz="1200" b="1" baseline="0">
                        <a:solidFill>
                          <a:srgbClr val="FFFF00"/>
                        </a:solidFill>
                        <a:cs typeface="Kalimati" panose="00000400000000000000" pitchFamily="2"/>
                      </a:rPr>
                      <a:pPr>
                        <a:defRPr sz="1000" b="1">
                          <a:solidFill>
                            <a:srgbClr val="FFFF00"/>
                          </a:solidFill>
                          <a:cs typeface="Kalimati" panose="00000400000000000000" pitchFamily="2"/>
                        </a:defRPr>
                      </a:pPr>
                      <a:t>[PERCENTAGE]</a:t>
                    </a:fld>
                    <a:endParaRPr lang="ne-NP" sz="1200" b="1" baseline="0" dirty="0">
                      <a:solidFill>
                        <a:srgbClr val="FFFF00"/>
                      </a:solidFill>
                      <a:cs typeface="Kalimati" panose="00000400000000000000" pitchFamily="2"/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1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Kalimati" panose="00000400000000000000" pitchFamily="2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8461538461538463"/>
                      <c:h val="0.16666669096918796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8"/>
              <c:layout>
                <c:manualLayout>
                  <c:x val="1.5384615384615385E-2"/>
                  <c:y val="2.0370373340678493E-2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9"/>
              <c:layout>
                <c:manualLayout>
                  <c:x val="4.6153846153846156E-2"/>
                  <c:y val="1.8518521218798577E-3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0"/>
              <c:layout>
                <c:manualLayout>
                  <c:x val="1.9120936805976176E-2"/>
                  <c:y val="6.8148158085179059E-2"/>
                </c:manualLayout>
              </c:layout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sp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rgbClr val="FFFF00"/>
                      </a:solidFill>
                      <a:latin typeface="+mn-lt"/>
                      <a:ea typeface="+mn-ea"/>
                      <a:cs typeface="Kalimati" panose="00000400000000000000" pitchFamily="2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/>
              </c:extLst>
            </c:dLbl>
            <c:dLbl>
              <c:idx val="11"/>
              <c:layout>
                <c:manualLayout>
                  <c:x val="4.5941348677569147E-3"/>
                  <c:y val="3.3000004811899214E-2"/>
                </c:manualLayout>
              </c:layout>
              <c:tx>
                <c:rich>
                  <a:bodyPr rot="0" spcFirstLastPara="1" vertOverflow="ellipsis" vert="horz" wrap="square" lIns="38100" tIns="19050" rIns="38100" bIns="19050" anchor="ctr" anchorCtr="1">
                    <a:noAutofit/>
                  </a:bodyPr>
                  <a:lstStyle/>
                  <a:p>
                    <a:pPr>
                      <a:defRPr sz="1000" b="0" i="0" u="none" strike="noStrike" kern="1200" baseline="0">
                        <a:solidFill>
                          <a:schemeClr val="tx1"/>
                        </a:solidFill>
                        <a:latin typeface="+mn-lt"/>
                        <a:ea typeface="+mn-ea"/>
                        <a:cs typeface="Kalimati" panose="00000400000000000000" pitchFamily="2"/>
                      </a:defRPr>
                    </a:pPr>
                    <a:fld id="{72EF16D4-F81B-4229-B855-9EE78DB8BFF1}" type="CATEGORYNAME">
                      <a:rPr lang="ne-NP" sz="1000" b="1">
                        <a:solidFill>
                          <a:srgbClr val="00FFFF"/>
                        </a:solidFill>
                      </a:rPr>
                      <a:pPr>
                        <a:defRPr sz="1000">
                          <a:solidFill>
                            <a:schemeClr val="tx1"/>
                          </a:solidFill>
                          <a:cs typeface="Kalimati" panose="00000400000000000000" pitchFamily="2"/>
                        </a:defRPr>
                      </a:pPr>
                      <a:t>[CATEGORY NAME]</a:t>
                    </a:fld>
                    <a:r>
                      <a:rPr lang="ne-NP" sz="1000" b="1" baseline="0" dirty="0">
                        <a:solidFill>
                          <a:srgbClr val="00FFFF"/>
                        </a:solidFill>
                      </a:rPr>
                      <a:t>
</a:t>
                    </a:r>
                    <a:fld id="{B18CE890-F415-4A3A-9035-E33A266E1913}" type="PERCENTAGE">
                      <a:rPr lang="ne-NP" sz="1400" b="1" baseline="0">
                        <a:solidFill>
                          <a:srgbClr val="00FFFF"/>
                        </a:solidFill>
                      </a:rPr>
                      <a:pPr>
                        <a:defRPr sz="1000">
                          <a:solidFill>
                            <a:schemeClr val="tx1"/>
                          </a:solidFill>
                          <a:cs typeface="Kalimati" panose="00000400000000000000" pitchFamily="2"/>
                        </a:defRPr>
                      </a:pPr>
                      <a:t>[PERCENTAGE]</a:t>
                    </a:fld>
                    <a:endParaRPr lang="ne-NP" sz="1000" b="1" baseline="0" dirty="0">
                      <a:solidFill>
                        <a:srgbClr val="00FFFF"/>
                      </a:solidFill>
                    </a:endParaRPr>
                  </a:p>
                </c:rich>
              </c:tx>
              <c:spPr>
                <a:noFill/>
                <a:ln>
                  <a:noFill/>
                </a:ln>
                <a:effectLst/>
              </c:spPr>
              <c:txPr>
                <a:bodyPr rot="0" spcFirstLastPara="1" vertOverflow="ellipsis" vert="horz" wrap="square" lIns="38100" tIns="19050" rIns="38100" bIns="19050" anchor="ctr" anchorCtr="1">
                  <a:noAutofit/>
                </a:bodyPr>
                <a:lstStyle/>
                <a:p>
                  <a:pPr>
                    <a:defRPr sz="1000" b="0" i="0" u="none" strike="noStrike" kern="1200" baseline="0">
                      <a:solidFill>
                        <a:schemeClr val="tx1"/>
                      </a:solidFill>
                      <a:latin typeface="+mn-lt"/>
                      <a:ea typeface="+mn-ea"/>
                      <a:cs typeface="Kalimati" panose="00000400000000000000" pitchFamily="2"/>
                    </a:defRPr>
                  </a:pPr>
                  <a:endParaRPr lang="en-US"/>
                </a:p>
              </c:txPr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0.16210892388451442"/>
                      <c:h val="9.924075521154202E-2"/>
                    </c:manualLayout>
                  </c15:layout>
                  <c15:dlblFieldTable/>
                  <c15:showDataLabelsRange val="0"/>
                </c:ext>
              </c:extLst>
            </c:dLbl>
            <c:dLbl>
              <c:idx val="12"/>
              <c:layout>
                <c:manualLayout>
                  <c:x val="1.4390369473046638E-2"/>
                  <c:y val="0"/>
                </c:manualLayout>
              </c:layout>
              <c:dLblPos val="bestFit"/>
              <c:showLegendKey val="0"/>
              <c:showVal val="0"/>
              <c:showCatName val="1"/>
              <c:showSerName val="0"/>
              <c:showPercent val="1"/>
              <c:showBubbleSize val="0"/>
              <c:extLst>
                <c:ext xmlns:c15="http://schemas.microsoft.com/office/drawing/2012/chart" uri="{CE6537A1-D6FC-4f65-9D91-7224C49458BB}">
                  <c15:layout>
                    <c:manualLayout>
                      <c:w val="8.5256410256410259E-2"/>
                      <c:h val="6.7759269139584299E-2"/>
                    </c:manualLayout>
                  </c15:layout>
                </c:ext>
              </c:extLst>
            </c:dLbl>
            <c:spPr>
              <a:noFill/>
              <a:ln>
                <a:noFill/>
              </a:ln>
              <a:effectLst/>
            </c:spPr>
            <c:txPr>
              <a:bodyPr rot="0" spcFirstLastPara="1" vertOverflow="ellipsis" vert="horz" wrap="square" lIns="38100" tIns="19050" rIns="38100" bIns="19050" anchor="ctr" anchorCtr="1">
                <a:spAutoFit/>
              </a:bodyPr>
              <a:lstStyle/>
              <a:p>
                <a:pPr>
                  <a:defRPr sz="1000" b="0" i="0" u="none" strike="noStrike" kern="1200" baseline="0">
                    <a:solidFill>
                      <a:srgbClr val="002060"/>
                    </a:solidFill>
                    <a:latin typeface="+mn-lt"/>
                    <a:ea typeface="+mn-ea"/>
                    <a:cs typeface="Kalimati" panose="00000400000000000000" pitchFamily="2"/>
                  </a:defRPr>
                </a:pPr>
                <a:endParaRPr lang="en-US"/>
              </a:p>
            </c:txPr>
            <c:dLblPos val="outEnd"/>
            <c:showLegendKey val="0"/>
            <c:showVal val="0"/>
            <c:showCatName val="1"/>
            <c:showSerName val="0"/>
            <c:showPercent val="1"/>
            <c:showBubbleSize val="0"/>
            <c:showLeaderLines val="0"/>
            <c:extLst>
              <c:ext xmlns:c15="http://schemas.microsoft.com/office/drawing/2012/chart" uri="{CE6537A1-D6FC-4f65-9D91-7224C49458BB}"/>
            </c:extLst>
          </c:dLbls>
          <c:cat>
            <c:strRef>
              <c:f>Summary!$B$2:$B$14</c:f>
              <c:strCache>
                <c:ptCount val="13"/>
                <c:pt idx="0">
                  <c:v>शिक्षा</c:v>
                </c:pt>
                <c:pt idx="1">
                  <c:v>स्वास्थ्य</c:v>
                </c:pt>
                <c:pt idx="2">
                  <c:v>सडक निर्माण तथा मर्मत</c:v>
                </c:pt>
                <c:pt idx="3">
                  <c:v>सिंचाई</c:v>
                </c:pt>
                <c:pt idx="4">
                  <c:v>भवन निर्माण</c:v>
                </c:pt>
                <c:pt idx="5">
                  <c:v>लक्षित समुह </c:v>
                </c:pt>
                <c:pt idx="6">
                  <c:v>युवा तथा खेलकुद</c:v>
                </c:pt>
                <c:pt idx="7">
                  <c:v>खानेपानी तथा ढल निर्माण</c:v>
                </c:pt>
                <c:pt idx="8">
                  <c:v>मन्दिर तथा गुम्बा</c:v>
                </c:pt>
                <c:pt idx="9">
                  <c:v>बिबिध योजना तथा कार्यक्रम</c:v>
                </c:pt>
                <c:pt idx="10">
                  <c:v>बिधुतिकरण</c:v>
                </c:pt>
                <c:pt idx="11">
                  <c:v>कृषि तथा पशु</c:v>
                </c:pt>
                <c:pt idx="12">
                  <c:v>लघु उद्दम</c:v>
                </c:pt>
              </c:strCache>
            </c:strRef>
          </c:cat>
          <c:val>
            <c:numRef>
              <c:f>Summary!$C$2:$C$14</c:f>
              <c:numCache>
                <c:formatCode>_(* #,##0.00_);_(* \(#,##0.00\);_(* "-"??_);_(@_)</c:formatCode>
                <c:ptCount val="13"/>
                <c:pt idx="0">
                  <c:v>8374741</c:v>
                </c:pt>
                <c:pt idx="1">
                  <c:v>1446000</c:v>
                </c:pt>
                <c:pt idx="2">
                  <c:v>44161743</c:v>
                </c:pt>
                <c:pt idx="3">
                  <c:v>3143750</c:v>
                </c:pt>
                <c:pt idx="4">
                  <c:v>1567500</c:v>
                </c:pt>
                <c:pt idx="5">
                  <c:v>3560520</c:v>
                </c:pt>
                <c:pt idx="6">
                  <c:v>2369551</c:v>
                </c:pt>
                <c:pt idx="7">
                  <c:v>12227617</c:v>
                </c:pt>
                <c:pt idx="8">
                  <c:v>2927478</c:v>
                </c:pt>
                <c:pt idx="9">
                  <c:v>4143500</c:v>
                </c:pt>
                <c:pt idx="10">
                  <c:v>5764250</c:v>
                </c:pt>
                <c:pt idx="11">
                  <c:v>1618000</c:v>
                </c:pt>
                <c:pt idx="12">
                  <c:v>114000</c:v>
                </c:pt>
              </c:numCache>
            </c:numRef>
          </c:val>
        </c:ser>
        <c:dLbls>
          <c:dLblPos val="inEnd"/>
          <c:showLegendKey val="0"/>
          <c:showVal val="0"/>
          <c:showCatName val="0"/>
          <c:showSerName val="0"/>
          <c:showPercent val="1"/>
          <c:showBubbleSize val="0"/>
          <c:showLeaderLines val="0"/>
        </c:dLbls>
        <c:firstSliceAng val="0"/>
      </c:pieChart>
      <c:spPr>
        <a:noFill/>
        <a:ln>
          <a:noFill/>
        </a:ln>
        <a:effectLst/>
      </c:spPr>
    </c:plotArea>
    <c:legend>
      <c:legendPos val="r"/>
      <c:layout>
        <c:manualLayout>
          <c:xMode val="edge"/>
          <c:yMode val="edge"/>
          <c:x val="0.72264637593377756"/>
          <c:y val="2.1536456916952013E-2"/>
          <c:w val="0.26897809408439327"/>
          <c:h val="0.96205102975372259"/>
        </c:manualLayout>
      </c:layout>
      <c:overlay val="0"/>
      <c:spPr>
        <a:noFill/>
        <a:ln>
          <a:noFill/>
        </a:ln>
        <a:effectLst/>
      </c:spPr>
      <c:txPr>
        <a:bodyPr rot="0" spcFirstLastPara="1" vertOverflow="ellipsis" vert="horz" wrap="square" anchor="ctr" anchorCtr="1"/>
        <a:lstStyle/>
        <a:p>
          <a:pPr>
            <a:defRPr sz="1600" b="0" i="0" u="none" strike="noStrike" kern="1200" baseline="0">
              <a:solidFill>
                <a:schemeClr val="tx1">
                  <a:lumMod val="65000"/>
                  <a:lumOff val="35000"/>
                </a:schemeClr>
              </a:solidFill>
              <a:latin typeface="+mn-lt"/>
              <a:ea typeface="+mn-ea"/>
              <a:cs typeface="Kalimati" panose="00000400000000000000" pitchFamily="2"/>
            </a:defRPr>
          </a:pPr>
          <a:endParaRPr lang="en-US"/>
        </a:p>
      </c:txPr>
    </c:legend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en-US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352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ategoryAxis>
  <cs:chartArea mods="allowNoFillOverride allowNoLineOverride">
    <cs:lnRef idx="0"/>
    <cs:fillRef idx="0"/>
    <cs:effectRef idx="0"/>
    <cs:fontRef idx="minor">
      <a:schemeClr val="tx2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1197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1197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3">
      <cs:styleClr val="auto"/>
    </cs:fillRef>
    <cs:effectRef idx="3"/>
    <cs:fontRef idx="minor">
      <a:schemeClr val="tx1"/>
    </cs:fontRef>
  </cs:dataPoint>
  <cs:dataPoint3D>
    <cs:lnRef idx="0"/>
    <cs:fillRef idx="3">
      <cs:styleClr val="auto"/>
    </cs:fillRef>
    <cs:effectRef idx="3"/>
    <cs:fontRef idx="minor">
      <a:schemeClr val="tx1"/>
    </cs:fontRef>
  </cs:dataPoint3D>
  <cs:dataPointLine>
    <cs:lnRef idx="0">
      <cs:styleClr val="auto"/>
    </cs:lnRef>
    <cs:fillRef idx="3"/>
    <cs:effectRef idx="3"/>
    <cs:fontRef idx="minor">
      <a:schemeClr val="tx1"/>
    </cs:fontRef>
    <cs:spPr>
      <a:ln w="3492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3">
      <cs:styleClr val="auto"/>
    </cs:fillRef>
    <cs:effectRef idx="3"/>
    <cs:fontRef idx="minor">
      <a:schemeClr val="tx1"/>
    </cs:fontRef>
    <cs:spPr>
      <a:ln w="9525">
        <a:solidFill>
          <a:schemeClr val="phClr"/>
        </a:solidFill>
        <a:round/>
      </a:ln>
    </cs:spPr>
  </cs:dataPointMarker>
  <cs:dataPointMarkerLayout symbol="circle" size="6"/>
  <cs:dataPointWireframe>
    <cs:lnRef idx="0">
      <cs:styleClr val="auto"/>
    </cs:lnRef>
    <cs:fillRef idx="3"/>
    <cs:effectRef idx="3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lt1"/>
    </cs:fontRef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legend>
  <cs:plotArea>
    <cs:lnRef idx="0"/>
    <cs:fillRef idx="0"/>
    <cs:effectRef idx="0"/>
    <cs:fontRef idx="minor">
      <a:schemeClr val="lt1"/>
    </cs:fontRef>
  </cs:plotArea>
  <cs:plotArea3D>
    <cs:lnRef idx="0"/>
    <cs:fillRef idx="0"/>
    <cs:effectRef idx="0"/>
    <cs:fontRef idx="minor">
      <a:schemeClr val="lt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spPr>
      <a:ln w="12700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197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2128" b="1" kern="1200" baseline="0"/>
  </cs:title>
  <cs:trendline>
    <cs:lnRef idx="0">
      <cs:styleClr val="auto"/>
    </cs:lnRef>
    <cs:fillRef idx="0"/>
    <cs:effectRef idx="0"/>
    <cs:fontRef idx="minor">
      <a:schemeClr val="lt1"/>
    </cs:fontRef>
    <cs:spPr>
      <a:ln w="19050" cap="rnd">
        <a:solidFill>
          <a:schemeClr val="phClr"/>
        </a:solidFill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1197" kern="1200"/>
  </cs:valueAxis>
  <cs:wall>
    <cs:lnRef idx="0"/>
    <cs:fillRef idx="0"/>
    <cs:effectRef idx="0"/>
    <cs:fontRef idx="minor">
      <a:schemeClr val="lt1"/>
    </cs:fontRef>
  </cs:wall>
</cs:chartStyle>
</file>

<file path=ppt/charts/style2.xml><?xml version="1.0" encoding="utf-8"?>
<cs:chartStyle xmlns:cs="http://schemas.microsoft.com/office/drawing/2012/chartStyle" xmlns:a="http://schemas.openxmlformats.org/drawingml/2006/main" id="251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ln w="19050">
        <a:solidFill>
          <a:schemeClr val="lt1"/>
        </a:solidFill>
      </a:ln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ln w="25400">
        <a:solidFill>
          <a:schemeClr val="lt1"/>
        </a:solidFill>
      </a:ln>
    </cs:spPr>
  </cs:dataPoint3D>
  <cs:dataPointLine>
    <cs:lnRef idx="0">
      <cs:styleClr val="auto"/>
    </cs:lnRef>
    <cs:fillRef idx="0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0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tx1"/>
    </cs:fontRef>
    <cs:spPr>
      <a:solidFill>
        <a:schemeClr val="dk1">
          <a:lumMod val="75000"/>
          <a:lumOff val="25000"/>
        </a:schemeClr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0"/>
            <a:lumOff val="50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tx1"/>
    </cs:fontRef>
    <cs:spPr>
      <a:solidFill>
        <a:schemeClr val="lt1"/>
      </a:solidFill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21000" cy="493713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l" eaLnBrk="1" hangingPunct="1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14763" y="0"/>
            <a:ext cx="2921000" cy="493713"/>
          </a:xfrm>
          <a:prstGeom prst="rect">
            <a:avLst/>
          </a:prstGeom>
        </p:spPr>
        <p:txBody>
          <a:bodyPr vert="horz" lIns="91422" tIns="45711" rIns="91422" bIns="45711" rtlCol="0"/>
          <a:lstStyle>
            <a:lvl1pPr algn="r" eaLnBrk="1" hangingPunct="1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fld id="{83B7A693-1B92-4A68-B9BC-3B2283DEDDA0}" type="datetimeFigureOut">
              <a:rPr lang="en-US"/>
              <a:pPr>
                <a:defRPr/>
              </a:pPr>
              <a:t>9/4/2018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371013"/>
            <a:ext cx="2921000" cy="492125"/>
          </a:xfrm>
          <a:prstGeom prst="rect">
            <a:avLst/>
          </a:prstGeom>
        </p:spPr>
        <p:txBody>
          <a:bodyPr vert="horz" lIns="91422" tIns="45711" rIns="91422" bIns="45711" rtlCol="0" anchor="b"/>
          <a:lstStyle>
            <a:lvl1pPr algn="l" eaLnBrk="1" hangingPunct="1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14763" y="9371013"/>
            <a:ext cx="2921000" cy="492125"/>
          </a:xfrm>
          <a:prstGeom prst="rect">
            <a:avLst/>
          </a:prstGeom>
        </p:spPr>
        <p:txBody>
          <a:bodyPr vert="horz" wrap="square" lIns="91422" tIns="45711" rIns="91422" bIns="45711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100"/>
            </a:lvl1pPr>
          </a:lstStyle>
          <a:p>
            <a:pPr>
              <a:defRPr/>
            </a:pPr>
            <a:fld id="{05474251-0F11-44A5-AA6A-50F8FB20220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2508487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9" tIns="46580" rIns="93159" bIns="46580" numCol="1" anchor="t" anchorCtr="0" compatLnSpc="1">
            <a:prstTxWarp prst="textNoShape">
              <a:avLst/>
            </a:prstTxWarp>
          </a:bodyPr>
          <a:lstStyle>
            <a:lvl1pPr defTabSz="931691" eaLnBrk="1" hangingPunct="1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19" name="Rectangle 3"/>
          <p:cNvSpPr>
            <a:spLocks noGrp="1" noChangeArrowheads="1"/>
          </p:cNvSpPr>
          <p:nvPr>
            <p:ph type="dt" idx="1"/>
          </p:nvPr>
        </p:nvSpPr>
        <p:spPr bwMode="auto">
          <a:xfrm>
            <a:off x="3814763" y="0"/>
            <a:ext cx="2921000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9" tIns="46580" rIns="93159" bIns="46580" numCol="1" anchor="t" anchorCtr="0" compatLnSpc="1">
            <a:prstTxWarp prst="textNoShape">
              <a:avLst/>
            </a:prstTxWarp>
          </a:bodyPr>
          <a:lstStyle>
            <a:lvl1pPr algn="r" defTabSz="931691" eaLnBrk="1" hangingPunct="1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2228" name="Rectangle 4"/>
          <p:cNvSpPr>
            <a:spLocks noGrp="1" noRot="1" noChangeAspect="1" noChangeArrowheads="1" noTextEdit="1"/>
          </p:cNvSpPr>
          <p:nvPr>
            <p:ph type="sldImg" idx="2"/>
          </p:nvPr>
        </p:nvSpPr>
        <p:spPr bwMode="auto">
          <a:xfrm>
            <a:off x="695325" y="738188"/>
            <a:ext cx="5345113" cy="3700462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9221" name="Rectangle 5"/>
          <p:cNvSpPr>
            <a:spLocks noGrp="1" noChangeArrowheads="1"/>
          </p:cNvSpPr>
          <p:nvPr>
            <p:ph type="body" sz="quarter" idx="3"/>
          </p:nvPr>
        </p:nvSpPr>
        <p:spPr bwMode="auto">
          <a:xfrm>
            <a:off x="673100" y="4689475"/>
            <a:ext cx="5389563" cy="443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9" tIns="46580" rIns="93159" bIns="4658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noProof="0" smtClean="0"/>
              <a:t>Click to edit Master text styles</a:t>
            </a:r>
          </a:p>
          <a:p>
            <a:pPr lvl="1"/>
            <a:r>
              <a:rPr lang="en-US" noProof="0" smtClean="0"/>
              <a:t>Second level</a:t>
            </a:r>
          </a:p>
          <a:p>
            <a:pPr lvl="2"/>
            <a:r>
              <a:rPr lang="en-US" noProof="0" smtClean="0"/>
              <a:t>Third level</a:t>
            </a:r>
          </a:p>
          <a:p>
            <a:pPr lvl="3"/>
            <a:r>
              <a:rPr lang="en-US" noProof="0" smtClean="0"/>
              <a:t>Fourth level</a:t>
            </a:r>
          </a:p>
          <a:p>
            <a:pPr lvl="4"/>
            <a:r>
              <a:rPr lang="en-US" noProof="0" smtClean="0"/>
              <a:t>Fifth level</a:t>
            </a:r>
          </a:p>
        </p:txBody>
      </p:sp>
      <p:sp>
        <p:nvSpPr>
          <p:cNvPr id="9222" name="Rectangle 6"/>
          <p:cNvSpPr>
            <a:spLocks noGrp="1" noChangeArrowheads="1"/>
          </p:cNvSpPr>
          <p:nvPr>
            <p:ph type="ftr" sz="quarter" idx="4"/>
          </p:nvPr>
        </p:nvSpPr>
        <p:spPr bwMode="auto">
          <a:xfrm>
            <a:off x="0" y="9371013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9" tIns="46580" rIns="93159" bIns="46580" numCol="1" anchor="b" anchorCtr="0" compatLnSpc="1">
            <a:prstTxWarp prst="textNoShape">
              <a:avLst/>
            </a:prstTxWarp>
          </a:bodyPr>
          <a:lstStyle>
            <a:lvl1pPr defTabSz="931691" eaLnBrk="1" hangingPunct="1">
              <a:defRPr sz="1100">
                <a:latin typeface="Arial" charset="0"/>
                <a:cs typeface="+mn-cs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223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3159" tIns="46580" rIns="93159" bIns="46580" numCol="1" anchor="b" anchorCtr="0" compatLnSpc="1">
            <a:prstTxWarp prst="textNoShape">
              <a:avLst/>
            </a:prstTxWarp>
          </a:bodyPr>
          <a:lstStyle>
            <a:lvl1pPr algn="r" defTabSz="930275" eaLnBrk="1" hangingPunct="1">
              <a:defRPr sz="1100"/>
            </a:lvl1pPr>
          </a:lstStyle>
          <a:p>
            <a:pPr>
              <a:defRPr/>
            </a:pPr>
            <a:fld id="{87388B09-38F3-414D-9388-7E3A7083708E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39437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3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186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3187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3188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2F7A0EAD-A5A4-4A1D-AA83-F8A3225C86AD}" type="slidenum">
              <a:rPr lang="en-US" altLang="en-US" sz="1100"/>
              <a:pPr algn="r" eaLnBrk="1" hangingPunct="1"/>
              <a:t>104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106834146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E32993F-E039-40F9-8FAB-979BCB23538F}" type="slidenum">
              <a:rPr lang="en-US" altLang="en-US" sz="1100"/>
              <a:pPr algn="r" eaLnBrk="1" hangingPunct="1"/>
              <a:t>113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265674988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E32993F-E039-40F9-8FAB-979BCB23538F}" type="slidenum">
              <a:rPr lang="en-US" altLang="en-US" sz="1100"/>
              <a:pPr algn="r" eaLnBrk="1" hangingPunct="1"/>
              <a:t>114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11575542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E32993F-E039-40F9-8FAB-979BCB23538F}" type="slidenum">
              <a:rPr lang="en-US" altLang="en-US" sz="1100"/>
              <a:pPr algn="r" eaLnBrk="1" hangingPunct="1"/>
              <a:t>115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265238277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E32993F-E039-40F9-8FAB-979BCB23538F}" type="slidenum">
              <a:rPr lang="en-US" altLang="en-US" sz="1100"/>
              <a:pPr algn="r" eaLnBrk="1" hangingPunct="1"/>
              <a:t>116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235113843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D1913FF-A287-43B6-9AD6-C2279C56E28D}" type="slidenum">
              <a:rPr lang="en-US" altLang="en-US" sz="1100"/>
              <a:pPr algn="r" eaLnBrk="1" hangingPunct="1"/>
              <a:t>105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396464425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D1913FF-A287-43B6-9AD6-C2279C56E28D}" type="slidenum">
              <a:rPr lang="en-US" altLang="en-US" sz="1100"/>
              <a:pPr algn="r" eaLnBrk="1" hangingPunct="1"/>
              <a:t>106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219870104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7282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97283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97284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CD1913FF-A287-43B6-9AD6-C2279C56E28D}" type="slidenum">
              <a:rPr lang="en-US" altLang="en-US" sz="1100"/>
              <a:pPr algn="r" eaLnBrk="1" hangingPunct="1"/>
              <a:t>107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122482922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E32993F-E039-40F9-8FAB-979BCB23538F}" type="slidenum">
              <a:rPr lang="en-US" altLang="en-US" sz="1100"/>
              <a:pPr algn="r" eaLnBrk="1" hangingPunct="1"/>
              <a:t>108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1054578755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E32993F-E039-40F9-8FAB-979BCB23538F}" type="slidenum">
              <a:rPr lang="en-US" altLang="en-US" sz="1100"/>
              <a:pPr algn="r" eaLnBrk="1" hangingPunct="1"/>
              <a:t>109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69860665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E32993F-E039-40F9-8FAB-979BCB23538F}" type="slidenum">
              <a:rPr lang="en-US" altLang="en-US" sz="1100"/>
              <a:pPr algn="r" eaLnBrk="1" hangingPunct="1"/>
              <a:t>110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1607126513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E32993F-E039-40F9-8FAB-979BCB23538F}" type="slidenum">
              <a:rPr lang="en-US" altLang="en-US" sz="1100"/>
              <a:pPr algn="r" eaLnBrk="1" hangingPunct="1"/>
              <a:t>111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2617270314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378" name="Slide Image Placeholder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101379" name="Notes Placeholder 2"/>
          <p:cNvSpPr>
            <a:spLocks noGrp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endParaRPr lang="en-US" altLang="en-US" smtClean="0">
              <a:latin typeface="Arial" panose="020B0604020202020204" pitchFamily="34" charset="0"/>
            </a:endParaRPr>
          </a:p>
        </p:txBody>
      </p:sp>
      <p:sp>
        <p:nvSpPr>
          <p:cNvPr id="101380" name="Slide Number Placeholder 3"/>
          <p:cNvSpPr txBox="1">
            <a:spLocks noGrp="1"/>
          </p:cNvSpPr>
          <p:nvPr/>
        </p:nvSpPr>
        <p:spPr bwMode="auto">
          <a:xfrm>
            <a:off x="3814763" y="9371013"/>
            <a:ext cx="2921000" cy="492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93159" tIns="46580" rIns="93159" bIns="46580" anchor="b"/>
          <a:lstStyle>
            <a:lvl1pPr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 defTabSz="930275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defTabSz="930275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r" eaLnBrk="1" hangingPunct="1"/>
            <a:fld id="{8E32993F-E039-40F9-8FAB-979BCB23538F}" type="slidenum">
              <a:rPr lang="en-US" altLang="en-US" sz="1100"/>
              <a:pPr algn="r" eaLnBrk="1" hangingPunct="1"/>
              <a:t>112</a:t>
            </a:fld>
            <a:endParaRPr lang="en-US" altLang="en-US" sz="1100"/>
          </a:p>
        </p:txBody>
      </p:sp>
    </p:spTree>
    <p:extLst>
      <p:ext uri="{BB962C8B-B14F-4D97-AF65-F5344CB8AC3E}">
        <p14:creationId xmlns:p14="http://schemas.microsoft.com/office/powerpoint/2010/main" val="362450406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2.xml"/><Relationship Id="rId1" Type="http://schemas.openxmlformats.org/officeDocument/2006/relationships/themeOverride" Target="../theme/themeOverride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3.xml"/><Relationship Id="rId1" Type="http://schemas.openxmlformats.org/officeDocument/2006/relationships/themeOverride" Target="../theme/themeOverride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2" Type="http://schemas.openxmlformats.org/officeDocument/2006/relationships/slideMaster" Target="../slideMasters/slideMaster4.xml"/><Relationship Id="rId1" Type="http://schemas.openxmlformats.org/officeDocument/2006/relationships/themeOverride" Target="../theme/themeOverride3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42950" y="2130426"/>
            <a:ext cx="84201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D2D5471-CC86-489A-944E-581A9E64B4B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6320579"/>
      </p:ext>
    </p:extLst>
  </p:cSld>
  <p:clrMapOvr>
    <a:masterClrMapping/>
  </p:clrMapOvr>
  <p:transition>
    <p:randomBar dir="vert"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AF29B3E-AFB2-4623-9B29-2A06307E10C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65653133"/>
      </p:ext>
    </p:extLst>
  </p:cSld>
  <p:clrMapOvr>
    <a:masterClrMapping/>
  </p:clrMapOvr>
  <p:transition>
    <p:randomBar dir="vert"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61369-F309-43CC-B355-FCE8DA0B441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93312553"/>
      </p:ext>
    </p:extLst>
  </p:cSld>
  <p:clrMapOvr>
    <a:masterClrMapping/>
  </p:clrMapOvr>
  <p:transition>
    <p:randomBar dir="vert"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bl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1"/>
            <a:ext cx="8915400" cy="4525963"/>
          </a:xfrm>
        </p:spPr>
        <p:txBody>
          <a:bodyPr rtlCol="0">
            <a:normAutofit/>
          </a:bodyPr>
          <a:lstStyle/>
          <a:p>
            <a:pPr lvl="0"/>
            <a:r>
              <a:rPr lang="en-US" noProof="0" smtClean="0"/>
              <a:t>Click icon to add table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253E59E-101B-4B53-8B78-F053F7E4919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552674564"/>
      </p:ext>
    </p:extLst>
  </p:cSld>
  <p:clrMapOvr>
    <a:masterClrMapping/>
  </p:clrMapOvr>
  <p:transition>
    <p:randomBar dir="vert"/>
  </p:transition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906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436813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5875" y="6043613"/>
            <a:ext cx="735012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9050" y="4038600"/>
            <a:ext cx="701675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59050" y="6050037"/>
            <a:ext cx="72644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2550" y="6069013"/>
            <a:ext cx="2228850" cy="685800"/>
          </a:xfrm>
        </p:spPr>
        <p:txBody>
          <a:bodyPr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51B8E60-A6CF-4624-A292-3ACF43C1FF22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59013" y="236538"/>
            <a:ext cx="6356350" cy="365125"/>
          </a:xfrm>
        </p:spPr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EBDDC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>
            <a:lvl1pPr>
              <a:defRPr>
                <a:solidFill>
                  <a:srgbClr val="EBDDC3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07E575F-0B35-4BF8-A228-646742319E7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71831306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02" y="228600"/>
            <a:ext cx="883285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63702" y="1600200"/>
            <a:ext cx="883285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2F743A2-C821-46DB-B07F-DC83223C4F6F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48E8525-D53F-46BF-AC18-BD47F5E67F56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16557259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906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4033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900" y="1600200"/>
            <a:ext cx="84201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743200"/>
            <a:ext cx="7716706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600200"/>
            <a:ext cx="8255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294E50B-9628-49F9-88EE-504EE78B7355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03350" cy="701675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8E5F56E6-6A9E-4FF3-A9E4-F7EBAC6C5541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755003070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60400" y="1589567"/>
            <a:ext cx="421005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48643" y="1589567"/>
            <a:ext cx="421005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7E08ACD-3E7D-4C1A-861C-B2E157A93689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9B2C0BD-1E05-417E-B480-3BEF96B1FDE4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468151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3050"/>
            <a:ext cx="883285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60400" y="2438400"/>
            <a:ext cx="421005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00650" y="2438400"/>
            <a:ext cx="421005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60400" y="1752600"/>
            <a:ext cx="421005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00650" y="1752600"/>
            <a:ext cx="421005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323A952-20FE-41BD-B4FD-C21E005DB819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B82BD659-D939-4628-B64B-BAA927988DB3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168993352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0F27A81-EC37-40F6-B4E2-688C5A0BC3CF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5F7774A-4B60-4205-884D-04A01BC1859F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773881531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6810468-8DE6-47ED-B53C-F7761C277908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77850" cy="381000"/>
          </a:xfrm>
        </p:spPr>
        <p:txBody>
          <a:bodyPr/>
          <a:lstStyle>
            <a:lvl1pPr>
              <a:defRPr>
                <a:solidFill>
                  <a:srgbClr val="775F55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1E87AEB-9EF5-42DE-996A-834544173000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50291481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9707252-611D-4027-B25D-E6B75D7F5075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274818230"/>
      </p:ext>
    </p:extLst>
  </p:cSld>
  <p:clrMapOvr>
    <a:masterClrMapping/>
  </p:clrMapOvr>
  <p:transition>
    <p:randomBar dir="vert"/>
  </p:transition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273050"/>
            <a:ext cx="87503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0400" y="1752600"/>
            <a:ext cx="173355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59050" y="1752600"/>
            <a:ext cx="6934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6BA387B-EB4E-4D19-9476-8DC8DACD2563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D94E37F-9139-44D1-8A65-CE03F5E9FC6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425467292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906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58432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4813" y="4654550"/>
            <a:ext cx="82311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68450" y="0"/>
            <a:ext cx="109538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5486400"/>
            <a:ext cx="79248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4648200"/>
            <a:ext cx="79248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0624" y="0"/>
            <a:ext cx="821537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769100" y="6248400"/>
            <a:ext cx="288925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35AB00B-0419-48BC-B5A9-9DD41ABDBA8C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568450" cy="66357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EF3B12D1-FF9C-4870-960A-13567D9F0DCF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33550" y="6248400"/>
            <a:ext cx="495300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130851989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B02C3B2-5D04-4BC2-91DA-B9C0FF352F46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BFFF224-BE7C-4C5A-8DC4-4A7A08548360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93987651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604000" y="0"/>
            <a:ext cx="3476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3213" y="609600"/>
            <a:ext cx="24765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53213" y="0"/>
            <a:ext cx="24765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609601"/>
            <a:ext cx="222885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02615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248400"/>
            <a:ext cx="239395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ACDC97F-E50D-4760-8801-543974D9C196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" y="6248400"/>
            <a:ext cx="6037263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11132" y="134143"/>
            <a:ext cx="533400" cy="26511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9833D2-458B-4E86-8E52-F0A53F4E2C12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991476133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906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436813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5875" y="6043613"/>
            <a:ext cx="735012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9050" y="4038600"/>
            <a:ext cx="701675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59050" y="6050037"/>
            <a:ext cx="72644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2550" y="6069013"/>
            <a:ext cx="2228850" cy="685800"/>
          </a:xfrm>
        </p:spPr>
        <p:txBody>
          <a:bodyPr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57EAB8-FFAA-484E-93BF-8FF30051302E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59013" y="236538"/>
            <a:ext cx="6356350" cy="365125"/>
          </a:xfrm>
        </p:spPr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EBDDC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>
            <a:lvl1pPr>
              <a:defRPr>
                <a:solidFill>
                  <a:srgbClr val="EBDDC3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62436B6-E858-475E-9EA6-73A87ED7AA7B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898203769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02" y="228600"/>
            <a:ext cx="883285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63702" y="1600200"/>
            <a:ext cx="883285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5565065-50F1-4E8D-A899-EB899766485B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D21AF6B-F1EB-407C-BB2D-0DBFD2112641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308053185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906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4033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900" y="1600200"/>
            <a:ext cx="84201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743200"/>
            <a:ext cx="7716706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600200"/>
            <a:ext cx="8255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CCAFC83-28D1-4D34-9743-4909CE317099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03350" cy="701675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6289219-EB8F-4176-8E1A-12C253892076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3485761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60400" y="1589567"/>
            <a:ext cx="421005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48643" y="1589567"/>
            <a:ext cx="421005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BF7ADC3-7A52-4175-842B-BCE3AE07A939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A018F0C-9313-4336-94F4-95E75BECF19C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073165518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3050"/>
            <a:ext cx="883285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60400" y="2438400"/>
            <a:ext cx="421005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00650" y="2438400"/>
            <a:ext cx="421005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60400" y="1752600"/>
            <a:ext cx="421005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00650" y="1752600"/>
            <a:ext cx="421005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D4E9B05-82DE-4220-B591-077634CC92F8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7B4293B-F518-4A17-B60A-56FE2FB289F0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399783012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B236665-4B03-48F5-819B-BB3BB50508C6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FED55A9-8A41-4EBA-9B84-4E3B8C97CE4F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45591837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0FE3D94-A1AD-4CF4-B3BC-03ADDB1C58E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125237138"/>
      </p:ext>
    </p:extLst>
  </p:cSld>
  <p:clrMapOvr>
    <a:masterClrMapping/>
  </p:clrMapOvr>
  <p:transition>
    <p:randomBar dir="vert"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5E2691-E70B-4899-B1A1-5D225E43F20C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77850" cy="381000"/>
          </a:xfrm>
        </p:spPr>
        <p:txBody>
          <a:bodyPr/>
          <a:lstStyle>
            <a:lvl1pPr>
              <a:defRPr>
                <a:solidFill>
                  <a:srgbClr val="775F55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1F71AB4E-C0C9-4CEE-8DA5-1FF70B0C3A2E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314514238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273050"/>
            <a:ext cx="87503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0400" y="1752600"/>
            <a:ext cx="173355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59050" y="1752600"/>
            <a:ext cx="6934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3569090-5D64-4C58-9B10-D24D2124723B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F867AC1-242B-4268-AF89-91A8300EDDEB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89725516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906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58432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4813" y="4654550"/>
            <a:ext cx="82311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68450" y="0"/>
            <a:ext cx="109538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5486400"/>
            <a:ext cx="79248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4648200"/>
            <a:ext cx="79248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0624" y="0"/>
            <a:ext cx="821537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769100" y="6248400"/>
            <a:ext cx="288925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53435BD0-2D34-4B47-AFE8-A90BA3081531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568450" cy="66357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6D6F6D82-A562-4F09-A61E-8561D6EFA5C6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33550" y="6248400"/>
            <a:ext cx="495300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775113025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C802271-1343-4883-981D-CE9121E73574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D0C97939-7FE2-422E-A67D-B38DEE3C361D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74399276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604000" y="0"/>
            <a:ext cx="3476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3213" y="609600"/>
            <a:ext cx="24765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53213" y="0"/>
            <a:ext cx="24765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609601"/>
            <a:ext cx="222885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02615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248400"/>
            <a:ext cx="239395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EE66061E-5BDB-401C-BA7E-033E2CC0B834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" y="6248400"/>
            <a:ext cx="6037263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11132" y="134143"/>
            <a:ext cx="533400" cy="26511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DDF8965-2640-4FDD-BA28-71F383E29367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683313337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5970588"/>
            <a:ext cx="9906000" cy="887412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-9525" y="6053138"/>
            <a:ext cx="2436813" cy="712787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2555875" y="6043613"/>
            <a:ext cx="7350125" cy="714375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Title 7"/>
          <p:cNvSpPr>
            <a:spLocks noGrp="1"/>
          </p:cNvSpPr>
          <p:nvPr>
            <p:ph type="ctrTitle"/>
          </p:nvPr>
        </p:nvSpPr>
        <p:spPr>
          <a:xfrm>
            <a:off x="2559050" y="4038600"/>
            <a:ext cx="7016750" cy="1828800"/>
          </a:xfrm>
        </p:spPr>
        <p:txBody>
          <a:bodyPr anchor="b"/>
          <a:lstStyle>
            <a:lvl1pPr>
              <a:defRPr cap="all" baseline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Subtitle 8"/>
          <p:cNvSpPr>
            <a:spLocks noGrp="1"/>
          </p:cNvSpPr>
          <p:nvPr>
            <p:ph type="subTitle" idx="1"/>
          </p:nvPr>
        </p:nvSpPr>
        <p:spPr>
          <a:xfrm>
            <a:off x="2559050" y="6050037"/>
            <a:ext cx="7264400" cy="685800"/>
          </a:xfrm>
        </p:spPr>
        <p:txBody>
          <a:bodyPr anchor="ctr">
            <a:normAutofit/>
          </a:bodyPr>
          <a:lstStyle>
            <a:lvl1pPr marL="0" indent="0" algn="l">
              <a:buNone/>
              <a:defRPr sz="2600">
                <a:solidFill>
                  <a:srgbClr val="FFFFFF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7" name="Date Placeholder 27"/>
          <p:cNvSpPr>
            <a:spLocks noGrp="1"/>
          </p:cNvSpPr>
          <p:nvPr>
            <p:ph type="dt" sz="half" idx="10"/>
          </p:nvPr>
        </p:nvSpPr>
        <p:spPr>
          <a:xfrm>
            <a:off x="82550" y="6069013"/>
            <a:ext cx="2228850" cy="685800"/>
          </a:xfrm>
        </p:spPr>
        <p:txBody>
          <a:bodyPr>
            <a:noAutofit/>
          </a:bodyPr>
          <a:lstStyle>
            <a:lvl1pPr algn="ctr" fontAlgn="base">
              <a:spcBef>
                <a:spcPct val="0"/>
              </a:spcBef>
              <a:spcAft>
                <a:spcPct val="0"/>
              </a:spcAft>
              <a:defRPr sz="2000">
                <a:solidFill>
                  <a:srgbClr val="FFFFFF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F1B85C6-8042-4D7C-A26F-9F3F5F061679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10" name="Footer Placeholder 16"/>
          <p:cNvSpPr>
            <a:spLocks noGrp="1"/>
          </p:cNvSpPr>
          <p:nvPr>
            <p:ph type="ftr" sz="quarter" idx="11"/>
          </p:nvPr>
        </p:nvSpPr>
        <p:spPr>
          <a:xfrm>
            <a:off x="2259013" y="236538"/>
            <a:ext cx="6356350" cy="365125"/>
          </a:xfrm>
        </p:spPr>
        <p:txBody>
          <a:bodyPr/>
          <a:lstStyle>
            <a:lvl1pPr algn="r" fontAlgn="base">
              <a:spcBef>
                <a:spcPct val="0"/>
              </a:spcBef>
              <a:spcAft>
                <a:spcPct val="0"/>
              </a:spcAft>
              <a:defRPr>
                <a:solidFill>
                  <a:srgbClr val="EBDDC3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11" name="Slide Number Placeholder 28"/>
          <p:cNvSpPr>
            <a:spLocks noGrp="1"/>
          </p:cNvSpPr>
          <p:nvPr>
            <p:ph type="sldNum" sz="quarter" idx="12"/>
          </p:nvPr>
        </p:nvSpPr>
        <p:spPr>
          <a:xfrm>
            <a:off x="8667750" y="228600"/>
            <a:ext cx="908050" cy="381000"/>
          </a:xfrm>
        </p:spPr>
        <p:txBody>
          <a:bodyPr/>
          <a:lstStyle>
            <a:lvl1pPr>
              <a:defRPr>
                <a:solidFill>
                  <a:srgbClr val="EBDDC3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37130598-C1A5-49E1-888C-85857F82821F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621771010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3702" y="228600"/>
            <a:ext cx="8832850" cy="9906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"/>
          </p:nvPr>
        </p:nvSpPr>
        <p:spPr>
          <a:xfrm>
            <a:off x="663702" y="1600200"/>
            <a:ext cx="8832850" cy="44958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40DFE5B-CF9C-45FF-800E-06677EE23182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8238111-0C9D-489F-A390-6783E802693E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3853494238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0" y="1524000"/>
            <a:ext cx="9906000" cy="1143000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0" y="1600200"/>
            <a:ext cx="1403350" cy="990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485900" y="1600200"/>
            <a:ext cx="8420100" cy="990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485900" y="2743200"/>
            <a:ext cx="7716706" cy="1673225"/>
          </a:xfrm>
        </p:spPr>
        <p:txBody>
          <a:bodyPr/>
          <a:lstStyle>
            <a:lvl1pPr marL="0" indent="0">
              <a:buNone/>
              <a:defRPr sz="2800">
                <a:solidFill>
                  <a:schemeClr val="tx2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85900" y="1600200"/>
            <a:ext cx="8255000" cy="990600"/>
          </a:xfrm>
        </p:spPr>
        <p:txBody>
          <a:bodyPr/>
          <a:lstStyle>
            <a:lvl1pPr algn="l">
              <a:buNone/>
              <a:defRPr sz="4400" b="0" cap="none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7" name="Date Placeholder 1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A370528-355A-42F3-90FE-5D204A7C991F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8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1752600"/>
            <a:ext cx="1403350" cy="701675"/>
          </a:xfrm>
        </p:spPr>
        <p:txBody>
          <a:bodyPr>
            <a:noAutofit/>
          </a:bodyPr>
          <a:lstStyle>
            <a:lvl1pPr>
              <a:defRPr sz="24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CC21BAF7-360F-44CF-B4F6-7D34CE82363F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3659828506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660400" y="1589567"/>
            <a:ext cx="421005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5248643" y="1589567"/>
            <a:ext cx="4210050" cy="45720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7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44A7FCA-499F-4537-9509-8E9F4D0D7B9A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6" name="Slide Number Placeholder 9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3A8D19E-C699-4F21-B13A-754D309899E9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7" name="Footer Placeholder 11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9715953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7850" y="273050"/>
            <a:ext cx="8832850" cy="869950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2"/>
          </p:nvPr>
        </p:nvSpPr>
        <p:spPr>
          <a:xfrm>
            <a:off x="660400" y="2438400"/>
            <a:ext cx="421005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4"/>
          </p:nvPr>
        </p:nvSpPr>
        <p:spPr>
          <a:xfrm>
            <a:off x="5200650" y="2438400"/>
            <a:ext cx="4210050" cy="35814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16" name="Text Placeholder 15"/>
          <p:cNvSpPr>
            <a:spLocks noGrp="1"/>
          </p:cNvSpPr>
          <p:nvPr>
            <p:ph type="body" sz="quarter" idx="1"/>
          </p:nvPr>
        </p:nvSpPr>
        <p:spPr>
          <a:xfrm>
            <a:off x="660400" y="1752600"/>
            <a:ext cx="4210050" cy="640080"/>
          </a:xfrm>
          <a:solidFill>
            <a:schemeClr val="accent2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3"/>
          </p:nvPr>
        </p:nvSpPr>
        <p:spPr>
          <a:xfrm>
            <a:off x="5200650" y="1752600"/>
            <a:ext cx="4210050" cy="640080"/>
          </a:xfrm>
          <a:solidFill>
            <a:schemeClr val="accent4"/>
          </a:solidFill>
        </p:spPr>
        <p:txBody>
          <a:bodyPr rtlCol="0" anchor="ctr"/>
          <a:lstStyle>
            <a:lvl1pPr marL="0" indent="0">
              <a:buFontTx/>
              <a:buNone/>
              <a:defRPr sz="2000" b="1">
                <a:solidFill>
                  <a:srgbClr val="FFFFFF"/>
                </a:solidFill>
              </a:defRPr>
            </a:lvl1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9"/>
          <p:cNvSpPr>
            <a:spLocks noGrp="1"/>
          </p:cNvSpPr>
          <p:nvPr>
            <p:ph type="dt" sz="half" idx="10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8CC323C-461D-4294-BDA7-C164F57774DC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8" name="Slide Number Placeholder 11"/>
          <p:cNvSpPr>
            <a:spLocks noGrp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27BB2B-1DE2-4461-A15C-52D94221F74B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9" name="Footer Placeholder 13"/>
          <p:cNvSpPr>
            <a:spLocks noGrp="1"/>
          </p:cNvSpPr>
          <p:nvPr>
            <p:ph type="ftr" sz="quarter" idx="12"/>
          </p:nvPr>
        </p:nvSpPr>
        <p:spPr/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9987884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5611A8-A867-433D-BF9C-D4E65C60C69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2800444"/>
      </p:ext>
    </p:extLst>
  </p:cSld>
  <p:clrMapOvr>
    <a:masterClrMapping/>
  </p:clrMapOvr>
  <p:transition>
    <p:randomBar dir="vert"/>
  </p:transition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2DE99E96-FB10-4B2E-852E-3124A0AB9372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7AB4DCF6-EFCB-4462-9414-2E971706E430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769310375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1317B54-DF99-4529-8396-B10B4A38EC40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0" y="6248400"/>
            <a:ext cx="577850" cy="381000"/>
          </a:xfrm>
        </p:spPr>
        <p:txBody>
          <a:bodyPr/>
          <a:lstStyle>
            <a:lvl1pPr>
              <a:defRPr>
                <a:solidFill>
                  <a:srgbClr val="775F55"/>
                </a:solidFill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47380577-4053-46C0-9E7F-8920D401D083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2326379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60400" y="273050"/>
            <a:ext cx="8750300" cy="869950"/>
          </a:xfrm>
        </p:spPr>
        <p:txBody>
          <a:bodyPr/>
          <a:lstStyle>
            <a:lvl1pPr algn="l">
              <a:buNone/>
              <a:defRPr sz="4400" b="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2"/>
          </p:nvPr>
        </p:nvSpPr>
        <p:spPr>
          <a:xfrm>
            <a:off x="660400" y="1752600"/>
            <a:ext cx="1733550" cy="4343400"/>
          </a:xfrm>
          <a:ln w="50800" cap="sq" cmpd="dbl" algn="ctr">
            <a:solidFill>
              <a:schemeClr val="accent2"/>
            </a:solidFill>
            <a:prstDash val="solid"/>
            <a:miter lim="800000"/>
          </a:ln>
          <a:effectLst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lIns="137160" tIns="182880" rIns="137160" bIns="91440"/>
          <a:lstStyle>
            <a:lvl1pPr marL="0" indent="0">
              <a:spcAft>
                <a:spcPts val="1000"/>
              </a:spcAft>
              <a:buNone/>
              <a:defRPr sz="1800"/>
            </a:lvl1pPr>
            <a:lvl2pPr>
              <a:buNone/>
              <a:defRPr sz="1200"/>
            </a:lvl2pPr>
            <a:lvl3pPr>
              <a:buNone/>
              <a:defRPr sz="1000"/>
            </a:lvl3pPr>
            <a:lvl4pPr>
              <a:buNone/>
              <a:defRPr sz="900"/>
            </a:lvl4pPr>
            <a:lvl5pPr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Content Placeholder 8"/>
          <p:cNvSpPr>
            <a:spLocks noGrp="1"/>
          </p:cNvSpPr>
          <p:nvPr>
            <p:ph sz="quarter" idx="1"/>
          </p:nvPr>
        </p:nvSpPr>
        <p:spPr>
          <a:xfrm>
            <a:off x="2559050" y="1752600"/>
            <a:ext cx="6934200" cy="4419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B29F811-A869-4582-B1D8-8512BCF30343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0C9EFCDF-1833-4827-BF7D-4BACAC905EA1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895450600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 bwMode="white">
          <a:xfrm>
            <a:off x="-9525" y="4572000"/>
            <a:ext cx="9906000" cy="887413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-9525" y="4664075"/>
            <a:ext cx="1584325" cy="712788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1674813" y="4654550"/>
            <a:ext cx="8231187" cy="712788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 bwMode="white">
          <a:xfrm>
            <a:off x="1568450" y="0"/>
            <a:ext cx="109538" cy="6867525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33550" y="5486400"/>
            <a:ext cx="7924800" cy="685800"/>
          </a:xfrm>
        </p:spPr>
        <p:txBody>
          <a:bodyPr/>
          <a:lstStyle>
            <a:lvl1pPr marL="0" indent="0">
              <a:buFontTx/>
              <a:buNone/>
              <a:defRPr sz="1700"/>
            </a:lvl1pPr>
            <a:lvl2pPr>
              <a:buFontTx/>
              <a:buNone/>
              <a:defRPr sz="1200"/>
            </a:lvl2pPr>
            <a:lvl3pPr>
              <a:buFontTx/>
              <a:buNone/>
              <a:defRPr sz="1000"/>
            </a:lvl3pPr>
            <a:lvl4pPr>
              <a:buFontTx/>
              <a:buNone/>
              <a:defRPr sz="900"/>
            </a:lvl4pPr>
            <a:lvl5pPr>
              <a:buFontTx/>
              <a:buNone/>
              <a:defRPr sz="9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33550" y="4648200"/>
            <a:ext cx="7924800" cy="685800"/>
          </a:xfrm>
        </p:spPr>
        <p:txBody>
          <a:bodyPr/>
          <a:lstStyle>
            <a:lvl1pPr algn="l">
              <a:buNone/>
              <a:defRPr sz="2800" b="0">
                <a:solidFill>
                  <a:srgbClr val="FFFFFF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690624" y="0"/>
            <a:ext cx="8215376" cy="4568952"/>
          </a:xfrm>
          <a:solidFill>
            <a:schemeClr val="accent1">
              <a:tint val="40000"/>
            </a:schemeClr>
          </a:solidFill>
          <a:ln>
            <a:noFill/>
          </a:ln>
        </p:spPr>
        <p:txBody>
          <a:bodyPr>
            <a:normAutofit/>
          </a:bodyPr>
          <a:lstStyle>
            <a:lvl1pPr marL="0" indent="0">
              <a:buNone/>
              <a:defRPr sz="3200"/>
            </a:lvl1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9" name="Date Placeholder 11"/>
          <p:cNvSpPr>
            <a:spLocks noGrp="1"/>
          </p:cNvSpPr>
          <p:nvPr>
            <p:ph type="dt" sz="half" idx="10"/>
          </p:nvPr>
        </p:nvSpPr>
        <p:spPr>
          <a:xfrm>
            <a:off x="6769100" y="6248400"/>
            <a:ext cx="288925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C5B3B551-0F5B-4058-9C74-29B5CFB1074F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10" name="Slide Number Placeholder 12"/>
          <p:cNvSpPr>
            <a:spLocks noGrp="1"/>
          </p:cNvSpPr>
          <p:nvPr>
            <p:ph type="sldNum" sz="quarter" idx="11"/>
          </p:nvPr>
        </p:nvSpPr>
        <p:spPr>
          <a:xfrm>
            <a:off x="0" y="4667250"/>
            <a:ext cx="1568450" cy="663575"/>
          </a:xfrm>
        </p:spPr>
        <p:txBody>
          <a:bodyPr/>
          <a:lstStyle>
            <a:lvl1pPr>
              <a:defRPr sz="2800"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A38EB744-6243-4AC1-B7DD-559977A82CDD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  <p:sp>
        <p:nvSpPr>
          <p:cNvPr id="11" name="Footer Placeholder 13"/>
          <p:cNvSpPr>
            <a:spLocks noGrp="1"/>
          </p:cNvSpPr>
          <p:nvPr>
            <p:ph type="ftr" sz="quarter" idx="12"/>
          </p:nvPr>
        </p:nvSpPr>
        <p:spPr>
          <a:xfrm>
            <a:off x="1733550" y="6248400"/>
            <a:ext cx="4953000" cy="365125"/>
          </a:xfrm>
        </p:spPr>
        <p:txBody>
          <a:bodyPr rtlCol="0"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</p:spTree>
    <p:extLst>
      <p:ext uri="{BB962C8B-B14F-4D97-AF65-F5344CB8AC3E}">
        <p14:creationId xmlns:p14="http://schemas.microsoft.com/office/powerpoint/2010/main" val="2629033218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FD07CD-3DC4-4EAC-9CD1-A7AA5F1AC2A7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2E0A4CFC-D0C5-4ADE-97E0-2FB43F0E2A75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29974098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 bwMode="white">
          <a:xfrm>
            <a:off x="6604000" y="0"/>
            <a:ext cx="347663" cy="6858000"/>
          </a:xfrm>
          <a:prstGeom prst="rect">
            <a:avLst/>
          </a:prstGeom>
          <a:solidFill>
            <a:srgbClr val="FFFFFF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6653213" y="609600"/>
            <a:ext cx="247650" cy="6248400"/>
          </a:xfrm>
          <a:prstGeom prst="rect">
            <a:avLst/>
          </a:prstGeom>
          <a:solidFill>
            <a:schemeClr val="accent1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6653213" y="0"/>
            <a:ext cx="247650" cy="533400"/>
          </a:xfrm>
          <a:prstGeom prst="rect">
            <a:avLst/>
          </a:prstGeom>
          <a:solidFill>
            <a:schemeClr val="accent2"/>
          </a:solidFill>
          <a:ln w="19050" cap="flat" cmpd="sng" algn="ctr">
            <a:noFill/>
            <a:prstDash val="solid"/>
          </a:ln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99300" y="609601"/>
            <a:ext cx="2228850" cy="55165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609600"/>
            <a:ext cx="6026150" cy="551656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>
          <a:xfrm>
            <a:off x="7099300" y="6248400"/>
            <a:ext cx="2393950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653EAFC2-D021-4E9B-A78F-B0E009146253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95300" y="6248400"/>
            <a:ext cx="6037263" cy="365125"/>
          </a:xfrm>
        </p:spPr>
        <p:txBody>
          <a:bodyPr/>
          <a:lstStyle>
            <a:lvl1pPr fontAlgn="base">
              <a:spcBef>
                <a:spcPct val="0"/>
              </a:spcBef>
              <a:spcAft>
                <a:spcPct val="0"/>
              </a:spcAft>
              <a:defRPr>
                <a:latin typeface="Arial" panose="020B0604020202020204" pitchFamily="34" charset="0"/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>
          <a:xfrm rot="5400000">
            <a:off x="6511132" y="134143"/>
            <a:ext cx="533400" cy="265113"/>
          </a:xfrm>
        </p:spPr>
        <p:txBody>
          <a:bodyPr/>
          <a:lstStyle>
            <a:lvl1pPr>
              <a:defRPr>
                <a:latin typeface="Arial" panose="020B0604020202020204" pitchFamily="34" charset="0"/>
              </a:defRPr>
            </a:lvl1pPr>
          </a:lstStyle>
          <a:p>
            <a:pPr>
              <a:defRPr/>
            </a:pPr>
            <a:fld id="{F67E559C-8CFD-4DEF-A640-B6E47445D74E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  <p:extLst>
      <p:ext uri="{BB962C8B-B14F-4D97-AF65-F5344CB8AC3E}">
        <p14:creationId xmlns:p14="http://schemas.microsoft.com/office/powerpoint/2010/main" val="162614389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" name="Group 2"/>
          <p:cNvGrpSpPr>
            <a:grpSpLocks/>
          </p:cNvGrpSpPr>
          <p:nvPr/>
        </p:nvGrpSpPr>
        <p:grpSpPr bwMode="auto">
          <a:xfrm>
            <a:off x="0" y="0"/>
            <a:ext cx="9902825" cy="6850063"/>
            <a:chOff x="0" y="0"/>
            <a:chExt cx="5758" cy="4315"/>
          </a:xfrm>
        </p:grpSpPr>
        <p:grpSp>
          <p:nvGrpSpPr>
            <p:cNvPr id="5" name="Group 3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8" name="Freeform 4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ngsana New" pitchFamily="18" charset="-34"/>
                </a:endParaRPr>
              </a:p>
            </p:txBody>
          </p:sp>
          <p:sp>
            <p:nvSpPr>
              <p:cNvPr id="9" name="Freeform 5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ngsana New" pitchFamily="18" charset="-34"/>
                </a:endParaRPr>
              </a:p>
            </p:txBody>
          </p:sp>
          <p:sp>
            <p:nvSpPr>
              <p:cNvPr id="10" name="Freeform 6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ngsana New" pitchFamily="18" charset="-34"/>
                </a:endParaRPr>
              </a:p>
            </p:txBody>
          </p:sp>
          <p:sp>
            <p:nvSpPr>
              <p:cNvPr id="11" name="Freeform 7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2" name="Freeform 8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ngsana New" pitchFamily="18" charset="-34"/>
                </a:endParaRPr>
              </a:p>
            </p:txBody>
          </p:sp>
        </p:grpSp>
        <p:sp>
          <p:nvSpPr>
            <p:cNvPr id="6" name="Freeform 9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ngsana New" pitchFamily="18" charset="-34"/>
              </a:endParaRPr>
            </a:p>
          </p:txBody>
        </p:sp>
        <p:sp>
          <p:nvSpPr>
            <p:cNvPr id="7" name="Freeform 10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30411" name="Rectangle 11"/>
          <p:cNvSpPr>
            <a:spLocks noGrp="1" noChangeArrowheads="1"/>
          </p:cNvSpPr>
          <p:nvPr>
            <p:ph type="ctrTitle" sz="quarter"/>
          </p:nvPr>
        </p:nvSpPr>
        <p:spPr>
          <a:xfrm>
            <a:off x="742950" y="1736726"/>
            <a:ext cx="8420100" cy="1920875"/>
          </a:xfrm>
        </p:spPr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230412" name="Rectangle 12"/>
          <p:cNvSpPr>
            <a:spLocks noGrp="1" noChangeArrowheads="1"/>
          </p:cNvSpPr>
          <p:nvPr>
            <p:ph type="subTitle" sz="quarter" idx="1"/>
          </p:nvPr>
        </p:nvSpPr>
        <p:spPr>
          <a:xfrm>
            <a:off x="1485900" y="3886200"/>
            <a:ext cx="6934200" cy="1752600"/>
          </a:xfrm>
        </p:spPr>
        <p:txBody>
          <a:bodyPr/>
          <a:lstStyle>
            <a:lvl1pPr marL="0" indent="0" algn="ctr">
              <a:buFont typeface="Wingdings" pitchFamily="2" charset="2"/>
              <a:buNone/>
              <a:defRPr/>
            </a:lvl1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13" name="Rectangle 13"/>
          <p:cNvSpPr>
            <a:spLocks noGrp="1" noChangeArrowheads="1"/>
          </p:cNvSpPr>
          <p:nvPr>
            <p:ph type="dt" sz="quarter" idx="10"/>
          </p:nvPr>
        </p:nvSpPr>
        <p:spPr>
          <a:xfrm>
            <a:off x="495300" y="6248400"/>
            <a:ext cx="2311400" cy="476250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4" name="Rectangle 14"/>
          <p:cNvSpPr>
            <a:spLocks noGrp="1" noChangeArrowheads="1"/>
          </p:cNvSpPr>
          <p:nvPr>
            <p:ph type="ftr" sz="quarter" idx="11"/>
          </p:nvPr>
        </p:nvSpPr>
        <p:spPr>
          <a:xfrm>
            <a:off x="3384550" y="6251575"/>
            <a:ext cx="3136900" cy="476250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5" name="Rectangle 15"/>
          <p:cNvSpPr>
            <a:spLocks noGrp="1" noChangeArrowheads="1"/>
          </p:cNvSpPr>
          <p:nvPr>
            <p:ph type="sldNum" sz="quarter" idx="12"/>
          </p:nvPr>
        </p:nvSpPr>
        <p:spPr>
          <a:xfrm>
            <a:off x="7099300" y="6254750"/>
            <a:ext cx="2311400" cy="476250"/>
          </a:xfrm>
        </p:spPr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5F7E740-D6A3-436D-AE47-1E9A68294DC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003707264"/>
      </p:ext>
    </p:extLst>
  </p:cSld>
  <p:clrMapOvr>
    <a:masterClrMapping/>
  </p:clrMapOvr>
  <p:transition/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7C20F8D4-CF23-41B0-B37E-CEA5D7B364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7808771"/>
      </p:ext>
    </p:extLst>
  </p:cSld>
  <p:clrMapOvr>
    <a:masterClrMapping/>
  </p:clrMapOvr>
  <p:transition/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82506" y="4406901"/>
            <a:ext cx="84201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82506" y="2906713"/>
            <a:ext cx="84201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30A7311-9455-4D61-9217-081AA88ADD1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62973109"/>
      </p:ext>
    </p:extLst>
  </p:cSld>
  <p:clrMapOvr>
    <a:masterClrMapping/>
  </p:clrMapOvr>
  <p:transition/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9530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035550" y="1600201"/>
            <a:ext cx="437515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1AB5BFE0-0F39-4DE2-910D-0073F63BDCF1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04062835"/>
      </p:ext>
    </p:extLst>
  </p:cSld>
  <p:clrMapOvr>
    <a:masterClrMapping/>
  </p:clrMapOvr>
  <p:transition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40F611-9F6C-410E-A3D4-8E4EC8D31F9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47529"/>
      </p:ext>
    </p:extLst>
  </p:cSld>
  <p:clrMapOvr>
    <a:masterClrMapping/>
  </p:clrMapOvr>
  <p:transition>
    <p:randomBar dir="vert"/>
  </p:transition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95300" y="1535113"/>
            <a:ext cx="437687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95300" y="2174875"/>
            <a:ext cx="437687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5032111" y="1535113"/>
            <a:ext cx="4378590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5032111" y="2174875"/>
            <a:ext cx="4378590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FD071536-943C-4790-A287-4512BA825E8D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9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08586013"/>
      </p:ext>
    </p:extLst>
  </p:cSld>
  <p:clrMapOvr>
    <a:masterClrMapping/>
  </p:clrMapOvr>
  <p:transition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BCB5E29F-C209-4499-A9D7-CB4560C402E3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5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5000020"/>
      </p:ext>
    </p:extLst>
  </p:cSld>
  <p:clrMapOvr>
    <a:masterClrMapping/>
  </p:clrMapOvr>
  <p:transition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AAAE6481-F0E8-4095-A547-303C5C1D17E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4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12228226"/>
      </p:ext>
    </p:extLst>
  </p:cSld>
  <p:clrMapOvr>
    <a:masterClrMapping/>
  </p:clrMapOvr>
  <p:transition/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D9015127-8BA6-4653-AC0F-2666682A3350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3433342"/>
      </p:ext>
    </p:extLst>
  </p:cSld>
  <p:clrMapOvr>
    <a:masterClrMapping/>
  </p:clrMapOvr>
  <p:transition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9D61C160-39A2-45AD-9EF4-EF2CC021EB8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7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19069"/>
      </p:ext>
    </p:extLst>
  </p:cSld>
  <p:clrMapOvr>
    <a:masterClrMapping/>
  </p:clrMapOvr>
  <p:transition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88498E26-0224-4A9C-82B2-39A9565487D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7233064"/>
      </p:ext>
    </p:extLst>
  </p:cSld>
  <p:clrMapOvr>
    <a:masterClrMapping/>
  </p:clrMapOvr>
  <p:transition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81850" y="274639"/>
            <a:ext cx="222885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95300" y="274639"/>
            <a:ext cx="652145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4D3DAE7E-C2C8-4FA0-A48F-02A046743CB7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6181645"/>
      </p:ext>
    </p:extLst>
  </p:cSld>
  <p:clrMapOvr>
    <a:masterClrMapping/>
  </p:clrMapOvr>
  <p:transition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le and Tab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4638"/>
            <a:ext cx="8915400" cy="114300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able Placeholder 2"/>
          <p:cNvSpPr>
            <a:spLocks noGrp="1"/>
          </p:cNvSpPr>
          <p:nvPr>
            <p:ph type="tbl" idx="1"/>
          </p:nvPr>
        </p:nvSpPr>
        <p:spPr>
          <a:xfrm>
            <a:off x="495300" y="1600201"/>
            <a:ext cx="8915400" cy="4525963"/>
          </a:xfrm>
        </p:spPr>
        <p:txBody>
          <a:bodyPr/>
          <a:lstStyle/>
          <a:p>
            <a:pPr lvl="0"/>
            <a:endParaRPr lang="en-US" noProof="0" smtClean="0"/>
          </a:p>
        </p:txBody>
      </p:sp>
      <p:sp>
        <p:nvSpPr>
          <p:cNvPr id="4" name="Rectangle 2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3"/>
          <p:cNvSpPr>
            <a:spLocks noGrp="1" noChangeArrowheads="1"/>
          </p:cNvSpPr>
          <p:nvPr>
            <p:ph type="sldNum" sz="quarter" idx="11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fld id="{3370F855-ACA0-4350-897B-C53E0BC19A2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sp>
        <p:nvSpPr>
          <p:cNvPr id="6" name="Rectangle 14"/>
          <p:cNvSpPr>
            <a:spLocks noGrp="1" noChangeArrowheads="1"/>
          </p:cNvSpPr>
          <p:nvPr>
            <p:ph type="ftr" sz="quarter" idx="12"/>
          </p:nvPr>
        </p:nvSpPr>
        <p:spPr/>
        <p:txBody>
          <a:bodyPr/>
          <a:lstStyle>
            <a:lvl1pPr>
              <a:defRPr>
                <a:cs typeface="Arial" panose="020B0604020202020204" pitchFamily="34" charset="0"/>
              </a:defRPr>
            </a:lvl1pPr>
          </a:lstStyle>
          <a:p>
            <a:pPr>
              <a:defRPr/>
            </a:pP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1495414"/>
      </p:ext>
    </p:extLst>
  </p:cSld>
  <p:clrMapOvr>
    <a:masterClrMapping/>
  </p:clrMapOvr>
  <p:transition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E4D15C7-0723-435B-9102-BEA2529E1359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70554574"/>
      </p:ext>
    </p:extLst>
  </p:cSld>
  <p:clrMapOvr>
    <a:masterClrMapping/>
  </p:clrMapOvr>
  <p:transition>
    <p:randomBar dir="vert"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E6B3B88-C407-4508-9CEB-2C83DF478648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284547920"/>
      </p:ext>
    </p:extLst>
  </p:cSld>
  <p:clrMapOvr>
    <a:masterClrMapping/>
  </p:clrMapOvr>
  <p:transition>
    <p:randomBar dir="vert"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95300" y="273050"/>
            <a:ext cx="3259006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72971" y="273051"/>
            <a:ext cx="5537729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5300" y="1435101"/>
            <a:ext cx="3259006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E52A370-8888-4DD1-B3CC-E34D55C8E10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34991623"/>
      </p:ext>
    </p:extLst>
  </p:cSld>
  <p:clrMapOvr>
    <a:masterClrMapping/>
  </p:clrMapOvr>
  <p:transition>
    <p:randomBar dir="vert"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941645" y="4800600"/>
            <a:ext cx="59436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941645" y="612775"/>
            <a:ext cx="59436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 smtClean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941645" y="5367338"/>
            <a:ext cx="59436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211FC3-EC72-4CB5-8138-1E70313FB364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35241887"/>
      </p:ext>
    </p:extLst>
  </p:cSld>
  <p:clrMapOvr>
    <a:masterClrMapping/>
  </p:clrMapOvr>
  <p:transition>
    <p:randomBar dir="vert"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13" Type="http://schemas.openxmlformats.org/officeDocument/2006/relationships/theme" Target="../theme/theme5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slideLayout" Target="../slideLayouts/slideLayout57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95300" y="6356350"/>
            <a:ext cx="2311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384550" y="6356350"/>
            <a:ext cx="31369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hangingPunct="1">
              <a:defRPr sz="1200">
                <a:solidFill>
                  <a:schemeClr val="tx1">
                    <a:tint val="75000"/>
                  </a:schemeClr>
                </a:solidFill>
                <a:latin typeface="Arial" charset="0"/>
                <a:cs typeface="Arial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099300" y="6356350"/>
            <a:ext cx="23114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25209395-1485-445C-B985-E87F2D807336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19" r:id="rId1"/>
    <p:sldLayoutId id="2147485820" r:id="rId2"/>
    <p:sldLayoutId id="2147485821" r:id="rId3"/>
    <p:sldLayoutId id="2147485822" r:id="rId4"/>
    <p:sldLayoutId id="2147485823" r:id="rId5"/>
    <p:sldLayoutId id="2147485824" r:id="rId6"/>
    <p:sldLayoutId id="2147485825" r:id="rId7"/>
    <p:sldLayoutId id="2147485826" r:id="rId8"/>
    <p:sldLayoutId id="2147485827" r:id="rId9"/>
    <p:sldLayoutId id="2147485828" r:id="rId10"/>
    <p:sldLayoutId id="2147485829" r:id="rId11"/>
    <p:sldLayoutId id="2147485830" r:id="rId12"/>
  </p:sldLayoutIdLst>
  <p:transition>
    <p:randomBar dir="vert"/>
  </p:transition>
  <p:timing>
    <p:tnLst>
      <p:par>
        <p:cTn id="1" dur="indefinite" restart="never" nodeType="tmRoot"/>
      </p:par>
    </p:tnLst>
  </p:timing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21"/>
          <p:cNvSpPr>
            <a:spLocks noGrp="1"/>
          </p:cNvSpPr>
          <p:nvPr>
            <p:ph type="title"/>
          </p:nvPr>
        </p:nvSpPr>
        <p:spPr bwMode="auto">
          <a:xfrm>
            <a:off x="660400" y="228600"/>
            <a:ext cx="8832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63575" y="1600200"/>
            <a:ext cx="8832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04000" y="6248400"/>
            <a:ext cx="288925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775F55"/>
                </a:solidFill>
                <a:latin typeface="Tw Cen MT"/>
                <a:cs typeface="+mn-cs"/>
              </a:defRPr>
            </a:lvl1pPr>
          </a:lstStyle>
          <a:p>
            <a:pPr>
              <a:defRPr/>
            </a:pPr>
            <a:fld id="{C6956E3F-99C8-4894-B359-EFCDBBAD447C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0400" y="6248400"/>
            <a:ext cx="587216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775F55"/>
                </a:solidFill>
                <a:latin typeface="Tw Cen M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906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7785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763" y="1279525"/>
            <a:ext cx="92662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7785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FA3CAD97-AA8E-41E2-9FBB-1416BE9E858A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31" r:id="rId1"/>
    <p:sldLayoutId id="2147485832" r:id="rId2"/>
    <p:sldLayoutId id="2147485833" r:id="rId3"/>
    <p:sldLayoutId id="2147485834" r:id="rId4"/>
    <p:sldLayoutId id="2147485835" r:id="rId5"/>
    <p:sldLayoutId id="2147485836" r:id="rId6"/>
    <p:sldLayoutId id="2147485837" r:id="rId7"/>
    <p:sldLayoutId id="2147485838" r:id="rId8"/>
    <p:sldLayoutId id="2147485839" r:id="rId9"/>
    <p:sldLayoutId id="2147485840" r:id="rId10"/>
    <p:sldLayoutId id="2147485841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Placeholder 21"/>
          <p:cNvSpPr>
            <a:spLocks noGrp="1"/>
          </p:cNvSpPr>
          <p:nvPr>
            <p:ph type="title"/>
          </p:nvPr>
        </p:nvSpPr>
        <p:spPr bwMode="auto">
          <a:xfrm>
            <a:off x="660400" y="228600"/>
            <a:ext cx="8832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3075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63575" y="1600200"/>
            <a:ext cx="8832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04000" y="6248400"/>
            <a:ext cx="288925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775F55"/>
                </a:solidFill>
                <a:latin typeface="Tw Cen MT"/>
                <a:cs typeface="+mn-cs"/>
              </a:defRPr>
            </a:lvl1pPr>
          </a:lstStyle>
          <a:p>
            <a:pPr>
              <a:defRPr/>
            </a:pPr>
            <a:fld id="{84F38667-C8A4-45D4-9765-83A6F3ED2E3D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0400" y="6248400"/>
            <a:ext cx="587216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775F55"/>
                </a:solidFill>
                <a:latin typeface="Tw Cen M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906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7785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763" y="1279525"/>
            <a:ext cx="92662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7785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B7E9AE83-9CB3-488E-A24D-0C5A1F6D888D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42" r:id="rId1"/>
    <p:sldLayoutId id="2147485843" r:id="rId2"/>
    <p:sldLayoutId id="2147485844" r:id="rId3"/>
    <p:sldLayoutId id="2147485845" r:id="rId4"/>
    <p:sldLayoutId id="2147485846" r:id="rId5"/>
    <p:sldLayoutId id="2147485847" r:id="rId6"/>
    <p:sldLayoutId id="2147485848" r:id="rId7"/>
    <p:sldLayoutId id="2147485849" r:id="rId8"/>
    <p:sldLayoutId id="2147485850" r:id="rId9"/>
    <p:sldLayoutId id="2147485851" r:id="rId10"/>
    <p:sldLayoutId id="2147485852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anose="020B0602020104020603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itle Placeholder 21"/>
          <p:cNvSpPr>
            <a:spLocks noGrp="1"/>
          </p:cNvSpPr>
          <p:nvPr>
            <p:ph type="title"/>
          </p:nvPr>
        </p:nvSpPr>
        <p:spPr bwMode="auto">
          <a:xfrm>
            <a:off x="660400" y="228600"/>
            <a:ext cx="8832850" cy="990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4099" name="Text Placeholder 12"/>
          <p:cNvSpPr>
            <a:spLocks noGrp="1"/>
          </p:cNvSpPr>
          <p:nvPr>
            <p:ph type="body" idx="1"/>
          </p:nvPr>
        </p:nvSpPr>
        <p:spPr bwMode="auto">
          <a:xfrm>
            <a:off x="663575" y="1600200"/>
            <a:ext cx="883285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14" name="Date Placeholder 13"/>
          <p:cNvSpPr>
            <a:spLocks noGrp="1"/>
          </p:cNvSpPr>
          <p:nvPr>
            <p:ph type="dt" sz="half" idx="2"/>
          </p:nvPr>
        </p:nvSpPr>
        <p:spPr>
          <a:xfrm>
            <a:off x="6604000" y="6248400"/>
            <a:ext cx="2889250" cy="365125"/>
          </a:xfrm>
          <a:prstGeom prst="rect">
            <a:avLst/>
          </a:prstGeom>
        </p:spPr>
        <p:txBody>
          <a:bodyPr vert="horz" anchor="ctr" anchorCtr="0"/>
          <a:lstStyle>
            <a:lvl1pPr algn="l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775F55"/>
                </a:solidFill>
                <a:latin typeface="Tw Cen MT"/>
                <a:cs typeface="+mn-cs"/>
              </a:defRPr>
            </a:lvl1pPr>
          </a:lstStyle>
          <a:p>
            <a:pPr>
              <a:defRPr/>
            </a:pPr>
            <a:fld id="{8800E9BB-F301-4038-AF1F-0CE4E11B5795}" type="datetimeFigureOut">
              <a:rPr lang="nb-NO"/>
              <a:pPr>
                <a:defRPr/>
              </a:pPr>
              <a:t>04.09.2018</a:t>
            </a:fld>
            <a:endParaRPr lang="nb-NO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3"/>
          </p:nvPr>
        </p:nvSpPr>
        <p:spPr>
          <a:xfrm>
            <a:off x="660400" y="6248400"/>
            <a:ext cx="5872163" cy="365125"/>
          </a:xfrm>
          <a:prstGeom prst="rect">
            <a:avLst/>
          </a:prstGeom>
        </p:spPr>
        <p:txBody>
          <a:bodyPr vert="horz" anchor="ctr"/>
          <a:lstStyle>
            <a:lvl1pPr algn="r" eaLnBrk="1" fontAlgn="auto" latinLnBrk="0" hangingPunct="1">
              <a:spcBef>
                <a:spcPts val="0"/>
              </a:spcBef>
              <a:spcAft>
                <a:spcPts val="0"/>
              </a:spcAft>
              <a:defRPr kumimoji="0" sz="1400">
                <a:solidFill>
                  <a:srgbClr val="775F55"/>
                </a:solidFill>
                <a:latin typeface="Tw Cen MT"/>
                <a:cs typeface="+mn-cs"/>
              </a:defRPr>
            </a:lvl1pPr>
          </a:lstStyle>
          <a:p>
            <a:pPr>
              <a:defRPr/>
            </a:pPr>
            <a:endParaRPr lang="nb-NO"/>
          </a:p>
        </p:txBody>
      </p:sp>
      <p:sp>
        <p:nvSpPr>
          <p:cNvPr id="7" name="Rectangle 6"/>
          <p:cNvSpPr/>
          <p:nvPr/>
        </p:nvSpPr>
        <p:spPr bwMode="white">
          <a:xfrm>
            <a:off x="0" y="1235075"/>
            <a:ext cx="9906000" cy="319088"/>
          </a:xfrm>
          <a:prstGeom prst="rect">
            <a:avLst/>
          </a:prstGeom>
          <a:solidFill>
            <a:srgbClr val="FFFFFF"/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0" y="1279525"/>
            <a:ext cx="577850" cy="228600"/>
          </a:xfrm>
          <a:prstGeom prst="rect">
            <a:avLst/>
          </a:prstGeom>
          <a:solidFill>
            <a:schemeClr val="accent2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39763" y="1279525"/>
            <a:ext cx="9266237" cy="228600"/>
          </a:xfrm>
          <a:prstGeom prst="rect">
            <a:avLst/>
          </a:prstGeom>
          <a:solidFill>
            <a:schemeClr val="accent1">
              <a:alpha val="100000"/>
            </a:schemeClr>
          </a:solidFill>
          <a:ln w="50800" cap="rnd" cmpd="dbl" algn="ctr">
            <a:noFill/>
            <a:prstDash val="solid"/>
          </a:ln>
          <a:effectLst/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23" name="Slide Number Placeholder 22"/>
          <p:cNvSpPr>
            <a:spLocks noGrp="1"/>
          </p:cNvSpPr>
          <p:nvPr>
            <p:ph type="sldNum" sz="quarter" idx="4"/>
          </p:nvPr>
        </p:nvSpPr>
        <p:spPr>
          <a:xfrm>
            <a:off x="0" y="1271588"/>
            <a:ext cx="577850" cy="24447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normAutofit/>
          </a:bodyPr>
          <a:lstStyle>
            <a:lvl1pPr algn="ctr" eaLnBrk="1" hangingPunct="1">
              <a:defRPr sz="1400" b="1">
                <a:solidFill>
                  <a:srgbClr val="FFFFFF"/>
                </a:solidFill>
                <a:latin typeface="Tw Cen MT" panose="020B0602020104020603" pitchFamily="34" charset="0"/>
              </a:defRPr>
            </a:lvl1pPr>
          </a:lstStyle>
          <a:p>
            <a:pPr>
              <a:defRPr/>
            </a:pPr>
            <a:fld id="{15D2FEC2-7417-4439-868D-778488C26E2E}" type="slidenum">
              <a:rPr lang="nb-NO" altLang="en-US"/>
              <a:pPr>
                <a:defRPr/>
              </a:pPr>
              <a:t>‹#›</a:t>
            </a:fld>
            <a:endParaRPr lang="nb-NO" alt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5853" r:id="rId1"/>
    <p:sldLayoutId id="2147485854" r:id="rId2"/>
    <p:sldLayoutId id="2147485855" r:id="rId3"/>
    <p:sldLayoutId id="2147485856" r:id="rId4"/>
    <p:sldLayoutId id="2147485857" r:id="rId5"/>
    <p:sldLayoutId id="2147485858" r:id="rId6"/>
    <p:sldLayoutId id="2147485859" r:id="rId7"/>
    <p:sldLayoutId id="2147485860" r:id="rId8"/>
    <p:sldLayoutId id="2147485861" r:id="rId9"/>
    <p:sldLayoutId id="2147485862" r:id="rId10"/>
    <p:sldLayoutId id="2147485863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2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5pPr>
      <a:lvl6pPr marL="4572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6pPr>
      <a:lvl7pPr marL="9144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7pPr>
      <a:lvl8pPr marL="13716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8pPr>
      <a:lvl9pPr marL="1828800" algn="l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Tw Cen MT" pitchFamily="34" charset="0"/>
        </a:defRPr>
      </a:lvl9pPr>
    </p:titleStyle>
    <p:bodyStyle>
      <a:lvl1pPr marL="319088" indent="-319088" algn="l" rtl="0" eaLnBrk="0" fontAlgn="base" hangingPunct="0">
        <a:spcBef>
          <a:spcPts val="700"/>
        </a:spcBef>
        <a:spcAft>
          <a:spcPct val="0"/>
        </a:spcAft>
        <a:buClr>
          <a:schemeClr val="accent2"/>
        </a:buClr>
        <a:buSzPct val="60000"/>
        <a:buFont typeface="Wingdings" panose="05000000000000000000" pitchFamily="2" charset="2"/>
        <a:buChar char=""/>
        <a:defRPr sz="2900" kern="1200">
          <a:solidFill>
            <a:schemeClr val="tx1"/>
          </a:solidFill>
          <a:latin typeface="+mn-lt"/>
          <a:ea typeface="+mn-ea"/>
          <a:cs typeface="+mn-cs"/>
        </a:defRPr>
      </a:lvl1pPr>
      <a:lvl2pPr marL="639763" indent="-273050" algn="l" rtl="0" eaLnBrk="0" fontAlgn="base" hangingPunct="0">
        <a:spcBef>
          <a:spcPts val="550"/>
        </a:spcBef>
        <a:spcAft>
          <a:spcPct val="0"/>
        </a:spcAft>
        <a:buClr>
          <a:schemeClr val="accent1"/>
        </a:buClr>
        <a:buSzPct val="70000"/>
        <a:buFont typeface="Wingdings 2" panose="05020102010507070707" pitchFamily="18" charset="2"/>
        <a:buChar char=""/>
        <a:defRPr sz="26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28600" algn="l" rtl="0" eaLnBrk="0" fontAlgn="base" hangingPunct="0">
        <a:spcBef>
          <a:spcPts val="500"/>
        </a:spcBef>
        <a:spcAft>
          <a:spcPct val="0"/>
        </a:spcAft>
        <a:buClr>
          <a:schemeClr val="accent2"/>
        </a:buClr>
        <a:buSzPct val="75000"/>
        <a:buFont typeface="Wingdings" panose="05000000000000000000" pitchFamily="2" charset="2"/>
        <a:buChar char=""/>
        <a:defRPr sz="23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indent="-228600" algn="l" rtl="0" eaLnBrk="0" fontAlgn="base" hangingPunct="0">
        <a:spcBef>
          <a:spcPts val="400"/>
        </a:spcBef>
        <a:spcAft>
          <a:spcPct val="0"/>
        </a:spcAft>
        <a:buClr>
          <a:srgbClr val="A5AB81"/>
        </a:buClr>
        <a:buSzPct val="7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indent="-228600" algn="l" rtl="0" eaLnBrk="0" fontAlgn="base" hangingPunct="0">
        <a:spcBef>
          <a:spcPts val="400"/>
        </a:spcBef>
        <a:spcAft>
          <a:spcPct val="0"/>
        </a:spcAft>
        <a:buClr>
          <a:srgbClr val="D8B25C"/>
        </a:buClr>
        <a:buSzPct val="65000"/>
        <a:buFont typeface="Wingdings" panose="05000000000000000000" pitchFamily="2" charset="2"/>
        <a:buChar char="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103120" indent="-228600" algn="l" rtl="0" eaLnBrk="1" latinLnBrk="0" hangingPunct="1">
        <a:spcBef>
          <a:spcPct val="20000"/>
        </a:spcBef>
        <a:buClr>
          <a:schemeClr val="accent1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6pPr>
      <a:lvl7pPr marL="2377440" indent="-228600" algn="l" rtl="0" eaLnBrk="1" latinLnBrk="0" hangingPunct="1">
        <a:spcBef>
          <a:spcPct val="20000"/>
        </a:spcBef>
        <a:buClr>
          <a:schemeClr val="accent2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651760" indent="-228600" algn="l" rtl="0" eaLnBrk="1" latinLnBrk="0" hangingPunct="1">
        <a:spcBef>
          <a:spcPct val="20000"/>
        </a:spcBef>
        <a:buClr>
          <a:schemeClr val="accent3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8pPr>
      <a:lvl9pPr marL="2926080" indent="-228600" algn="l" rtl="0" eaLnBrk="1" latinLnBrk="0" hangingPunct="1">
        <a:spcBef>
          <a:spcPct val="20000"/>
        </a:spcBef>
        <a:buClr>
          <a:schemeClr val="accent4"/>
        </a:buClr>
        <a:buFont typeface="Wingdings"/>
        <a:buChar char="§"/>
        <a:defRPr kumimoji="0" sz="18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9378" name="Rectangle 2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95300" y="6251575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FFFFFF"/>
                </a:solidFill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79" name="Rectangle 3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7099300" y="6248400"/>
            <a:ext cx="23114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FFFFFF"/>
                </a:solidFill>
                <a:cs typeface="Angsana New" pitchFamily="18" charset="-34"/>
              </a:defRPr>
            </a:lvl1pPr>
          </a:lstStyle>
          <a:p>
            <a:pPr>
              <a:defRPr/>
            </a:pPr>
            <a:fld id="{D4DD4BED-9B48-432F-8ECD-6C7C12F1158B}" type="slidenum">
              <a:rPr lang="en-US" altLang="en-US"/>
              <a:pPr>
                <a:defRPr/>
              </a:pPr>
              <a:t>‹#›</a:t>
            </a:fld>
            <a:endParaRPr lang="en-US" altLang="en-US"/>
          </a:p>
        </p:txBody>
      </p:sp>
      <p:grpSp>
        <p:nvGrpSpPr>
          <p:cNvPr id="5124" name="Group 4"/>
          <p:cNvGrpSpPr>
            <a:grpSpLocks/>
          </p:cNvGrpSpPr>
          <p:nvPr/>
        </p:nvGrpSpPr>
        <p:grpSpPr bwMode="auto">
          <a:xfrm>
            <a:off x="0" y="0"/>
            <a:ext cx="9902825" cy="6850063"/>
            <a:chOff x="0" y="0"/>
            <a:chExt cx="5758" cy="4315"/>
          </a:xfrm>
        </p:grpSpPr>
        <p:grpSp>
          <p:nvGrpSpPr>
            <p:cNvPr id="5128" name="Group 5"/>
            <p:cNvGrpSpPr>
              <a:grpSpLocks/>
            </p:cNvGrpSpPr>
            <p:nvPr userDrawn="1"/>
          </p:nvGrpSpPr>
          <p:grpSpPr bwMode="auto">
            <a:xfrm>
              <a:off x="1728" y="2230"/>
              <a:ext cx="4027" cy="2085"/>
              <a:chOff x="1728" y="2230"/>
              <a:chExt cx="4027" cy="2085"/>
            </a:xfrm>
          </p:grpSpPr>
          <p:sp>
            <p:nvSpPr>
              <p:cNvPr id="229382" name="Freeform 6"/>
              <p:cNvSpPr>
                <a:spLocks/>
              </p:cNvSpPr>
              <p:nvPr/>
            </p:nvSpPr>
            <p:spPr bwMode="hidden">
              <a:xfrm>
                <a:off x="1728" y="2644"/>
                <a:ext cx="2882" cy="1671"/>
              </a:xfrm>
              <a:custGeom>
                <a:avLst/>
                <a:gdLst/>
                <a:ahLst/>
                <a:cxnLst>
                  <a:cxn ang="0">
                    <a:pos x="2740" y="528"/>
                  </a:cxn>
                  <a:cxn ang="0">
                    <a:pos x="2632" y="484"/>
                  </a:cxn>
                  <a:cxn ang="0">
                    <a:pos x="2480" y="424"/>
                  </a:cxn>
                  <a:cxn ang="0">
                    <a:pos x="2203" y="343"/>
                  </a:cxn>
                  <a:cxn ang="0">
                    <a:pos x="1970" y="277"/>
                  </a:cxn>
                  <a:cxn ang="0">
                    <a:pos x="1807" y="212"/>
                  </a:cxn>
                  <a:cxn ang="0">
                    <a:pos x="1693" y="152"/>
                  </a:cxn>
                  <a:cxn ang="0">
                    <a:pos x="1628" y="103"/>
                  </a:cxn>
                  <a:cxn ang="0">
                    <a:pos x="1590" y="60"/>
                  </a:cxn>
                  <a:cxn ang="0">
                    <a:pos x="1579" y="27"/>
                  </a:cxn>
                  <a:cxn ang="0">
                    <a:pos x="1585" y="0"/>
                  </a:cxn>
                  <a:cxn ang="0">
                    <a:pos x="1557" y="49"/>
                  </a:cxn>
                  <a:cxn ang="0">
                    <a:pos x="1568" y="98"/>
                  </a:cxn>
                  <a:cxn ang="0">
                    <a:pos x="1617" y="141"/>
                  </a:cxn>
                  <a:cxn ang="0">
                    <a:pos x="1688" y="185"/>
                  </a:cxn>
                  <a:cxn ang="0">
                    <a:pos x="1791" y="228"/>
                  </a:cxn>
                  <a:cxn ang="0">
                    <a:pos x="2040" y="310"/>
                  </a:cxn>
                  <a:cxn ang="0">
                    <a:pos x="2285" y="381"/>
                  </a:cxn>
                  <a:cxn ang="0">
                    <a:pos x="2464" y="435"/>
                  </a:cxn>
                  <a:cxn ang="0">
                    <a:pos x="2605" y="484"/>
                  </a:cxn>
                  <a:cxn ang="0">
                    <a:pos x="2708" y="528"/>
                  </a:cxn>
                  <a:cxn ang="0">
                    <a:pos x="2768" y="560"/>
                  </a:cxn>
                  <a:cxn ang="0">
                    <a:pos x="2795" y="593"/>
                  </a:cxn>
                  <a:cxn ang="0">
                    <a:pos x="2795" y="642"/>
                  </a:cxn>
                  <a:cxn ang="0">
                    <a:pos x="2762" y="691"/>
                  </a:cxn>
                  <a:cxn ang="0">
                    <a:pos x="2692" y="735"/>
                  </a:cxn>
                  <a:cxn ang="0">
                    <a:pos x="2589" y="778"/>
                  </a:cxn>
                  <a:cxn ang="0">
                    <a:pos x="2458" y="822"/>
                  </a:cxn>
                  <a:cxn ang="0">
                    <a:pos x="2301" y="865"/>
                  </a:cxn>
                  <a:cxn ang="0">
                    <a:pos x="2030" y="930"/>
                  </a:cxn>
                  <a:cxn ang="0">
                    <a:pos x="1606" y="1034"/>
                  </a:cxn>
                  <a:cxn ang="0">
                    <a:pos x="1145" y="1164"/>
                  </a:cxn>
                  <a:cxn ang="0">
                    <a:pos x="673" y="1328"/>
                  </a:cxn>
                  <a:cxn ang="0">
                    <a:pos x="217" y="1545"/>
                  </a:cxn>
                  <a:cxn ang="0">
                    <a:pos x="353" y="1671"/>
                  </a:cxn>
                  <a:cxn ang="0">
                    <a:pos x="754" y="1469"/>
                  </a:cxn>
                  <a:cxn ang="0">
                    <a:pos x="1145" y="1311"/>
                  </a:cxn>
                  <a:cxn ang="0">
                    <a:pos x="1519" y="1186"/>
                  </a:cxn>
                  <a:cxn ang="0">
                    <a:pos x="1861" y="1083"/>
                  </a:cxn>
                  <a:cxn ang="0">
                    <a:pos x="2165" y="1007"/>
                  </a:cxn>
                  <a:cxn ang="0">
                    <a:pos x="2426" y="947"/>
                  </a:cxn>
                  <a:cxn ang="0">
                    <a:pos x="2626" y="892"/>
                  </a:cxn>
                  <a:cxn ang="0">
                    <a:pos x="2762" y="838"/>
                  </a:cxn>
                  <a:cxn ang="0">
                    <a:pos x="2827" y="794"/>
                  </a:cxn>
                  <a:cxn ang="0">
                    <a:pos x="2865" y="745"/>
                  </a:cxn>
                  <a:cxn ang="0">
                    <a:pos x="2882" y="702"/>
                  </a:cxn>
                  <a:cxn ang="0">
                    <a:pos x="2854" y="620"/>
                  </a:cxn>
                  <a:cxn ang="0">
                    <a:pos x="2800" y="560"/>
                  </a:cxn>
                  <a:cxn ang="0">
                    <a:pos x="2773" y="544"/>
                  </a:cxn>
                </a:cxnLst>
                <a:rect l="0" t="0" r="r" b="b"/>
                <a:pathLst>
                  <a:path w="2882" h="1671">
                    <a:moveTo>
                      <a:pt x="2773" y="544"/>
                    </a:moveTo>
                    <a:lnTo>
                      <a:pt x="2740" y="528"/>
                    </a:lnTo>
                    <a:lnTo>
                      <a:pt x="2692" y="506"/>
                    </a:lnTo>
                    <a:lnTo>
                      <a:pt x="2632" y="484"/>
                    </a:lnTo>
                    <a:lnTo>
                      <a:pt x="2561" y="457"/>
                    </a:lnTo>
                    <a:lnTo>
                      <a:pt x="2480" y="424"/>
                    </a:lnTo>
                    <a:lnTo>
                      <a:pt x="2388" y="397"/>
                    </a:lnTo>
                    <a:lnTo>
                      <a:pt x="2203" y="343"/>
                    </a:lnTo>
                    <a:lnTo>
                      <a:pt x="2078" y="310"/>
                    </a:lnTo>
                    <a:lnTo>
                      <a:pt x="1970" y="277"/>
                    </a:lnTo>
                    <a:lnTo>
                      <a:pt x="1878" y="245"/>
                    </a:lnTo>
                    <a:lnTo>
                      <a:pt x="1807" y="212"/>
                    </a:lnTo>
                    <a:lnTo>
                      <a:pt x="1742" y="179"/>
                    </a:lnTo>
                    <a:lnTo>
                      <a:pt x="1693" y="152"/>
                    </a:lnTo>
                    <a:lnTo>
                      <a:pt x="1655" y="125"/>
                    </a:lnTo>
                    <a:lnTo>
                      <a:pt x="1628" y="103"/>
                    </a:lnTo>
                    <a:lnTo>
                      <a:pt x="1606" y="81"/>
                    </a:lnTo>
                    <a:lnTo>
                      <a:pt x="1590" y="60"/>
                    </a:lnTo>
                    <a:lnTo>
                      <a:pt x="1585" y="43"/>
                    </a:lnTo>
                    <a:lnTo>
                      <a:pt x="1579" y="27"/>
                    </a:lnTo>
                    <a:lnTo>
                      <a:pt x="1585" y="5"/>
                    </a:lnTo>
                    <a:lnTo>
                      <a:pt x="1585" y="0"/>
                    </a:lnTo>
                    <a:lnTo>
                      <a:pt x="1568" y="27"/>
                    </a:lnTo>
                    <a:lnTo>
                      <a:pt x="1557" y="49"/>
                    </a:lnTo>
                    <a:lnTo>
                      <a:pt x="1557" y="76"/>
                    </a:lnTo>
                    <a:lnTo>
                      <a:pt x="1568" y="98"/>
                    </a:lnTo>
                    <a:lnTo>
                      <a:pt x="1590" y="120"/>
                    </a:lnTo>
                    <a:lnTo>
                      <a:pt x="1617" y="141"/>
                    </a:lnTo>
                    <a:lnTo>
                      <a:pt x="1650" y="163"/>
                    </a:lnTo>
                    <a:lnTo>
                      <a:pt x="1688" y="185"/>
                    </a:lnTo>
                    <a:lnTo>
                      <a:pt x="1737" y="207"/>
                    </a:lnTo>
                    <a:lnTo>
                      <a:pt x="1791" y="228"/>
                    </a:lnTo>
                    <a:lnTo>
                      <a:pt x="1905" y="267"/>
                    </a:lnTo>
                    <a:lnTo>
                      <a:pt x="2040" y="310"/>
                    </a:lnTo>
                    <a:lnTo>
                      <a:pt x="2182" y="348"/>
                    </a:lnTo>
                    <a:lnTo>
                      <a:pt x="2285" y="381"/>
                    </a:lnTo>
                    <a:lnTo>
                      <a:pt x="2382" y="408"/>
                    </a:lnTo>
                    <a:lnTo>
                      <a:pt x="2464" y="435"/>
                    </a:lnTo>
                    <a:lnTo>
                      <a:pt x="2540" y="462"/>
                    </a:lnTo>
                    <a:lnTo>
                      <a:pt x="2605" y="484"/>
                    </a:lnTo>
                    <a:lnTo>
                      <a:pt x="2659" y="506"/>
                    </a:lnTo>
                    <a:lnTo>
                      <a:pt x="2708" y="528"/>
                    </a:lnTo>
                    <a:lnTo>
                      <a:pt x="2740" y="544"/>
                    </a:lnTo>
                    <a:lnTo>
                      <a:pt x="2768" y="560"/>
                    </a:lnTo>
                    <a:lnTo>
                      <a:pt x="2784" y="577"/>
                    </a:lnTo>
                    <a:lnTo>
                      <a:pt x="2795" y="593"/>
                    </a:lnTo>
                    <a:lnTo>
                      <a:pt x="2800" y="615"/>
                    </a:lnTo>
                    <a:lnTo>
                      <a:pt x="2795" y="642"/>
                    </a:lnTo>
                    <a:lnTo>
                      <a:pt x="2784" y="664"/>
                    </a:lnTo>
                    <a:lnTo>
                      <a:pt x="2762" y="691"/>
                    </a:lnTo>
                    <a:lnTo>
                      <a:pt x="2730" y="713"/>
                    </a:lnTo>
                    <a:lnTo>
                      <a:pt x="2692" y="735"/>
                    </a:lnTo>
                    <a:lnTo>
                      <a:pt x="2643" y="756"/>
                    </a:lnTo>
                    <a:lnTo>
                      <a:pt x="2589" y="778"/>
                    </a:lnTo>
                    <a:lnTo>
                      <a:pt x="2529" y="800"/>
                    </a:lnTo>
                    <a:lnTo>
                      <a:pt x="2458" y="822"/>
                    </a:lnTo>
                    <a:lnTo>
                      <a:pt x="2382" y="843"/>
                    </a:lnTo>
                    <a:lnTo>
                      <a:pt x="2301" y="865"/>
                    </a:lnTo>
                    <a:lnTo>
                      <a:pt x="2214" y="887"/>
                    </a:lnTo>
                    <a:lnTo>
                      <a:pt x="2030" y="930"/>
                    </a:lnTo>
                    <a:lnTo>
                      <a:pt x="1823" y="979"/>
                    </a:lnTo>
                    <a:lnTo>
                      <a:pt x="1606" y="1034"/>
                    </a:lnTo>
                    <a:lnTo>
                      <a:pt x="1378" y="1094"/>
                    </a:lnTo>
                    <a:lnTo>
                      <a:pt x="1145" y="1164"/>
                    </a:lnTo>
                    <a:lnTo>
                      <a:pt x="912" y="1241"/>
                    </a:lnTo>
                    <a:lnTo>
                      <a:pt x="673" y="1328"/>
                    </a:lnTo>
                    <a:lnTo>
                      <a:pt x="440" y="1431"/>
                    </a:lnTo>
                    <a:lnTo>
                      <a:pt x="217" y="1545"/>
                    </a:lnTo>
                    <a:lnTo>
                      <a:pt x="0" y="1671"/>
                    </a:lnTo>
                    <a:lnTo>
                      <a:pt x="353" y="1671"/>
                    </a:lnTo>
                    <a:lnTo>
                      <a:pt x="554" y="1567"/>
                    </a:lnTo>
                    <a:lnTo>
                      <a:pt x="754" y="1469"/>
                    </a:lnTo>
                    <a:lnTo>
                      <a:pt x="955" y="1388"/>
                    </a:lnTo>
                    <a:lnTo>
                      <a:pt x="1145" y="1311"/>
                    </a:lnTo>
                    <a:lnTo>
                      <a:pt x="1335" y="1241"/>
                    </a:lnTo>
                    <a:lnTo>
                      <a:pt x="1519" y="1186"/>
                    </a:lnTo>
                    <a:lnTo>
                      <a:pt x="1693" y="1132"/>
                    </a:lnTo>
                    <a:lnTo>
                      <a:pt x="1861" y="1083"/>
                    </a:lnTo>
                    <a:lnTo>
                      <a:pt x="2019" y="1045"/>
                    </a:lnTo>
                    <a:lnTo>
                      <a:pt x="2165" y="1007"/>
                    </a:lnTo>
                    <a:lnTo>
                      <a:pt x="2301" y="974"/>
                    </a:lnTo>
                    <a:lnTo>
                      <a:pt x="2426" y="947"/>
                    </a:lnTo>
                    <a:lnTo>
                      <a:pt x="2534" y="914"/>
                    </a:lnTo>
                    <a:lnTo>
                      <a:pt x="2626" y="892"/>
                    </a:lnTo>
                    <a:lnTo>
                      <a:pt x="2702" y="865"/>
                    </a:lnTo>
                    <a:lnTo>
                      <a:pt x="2762" y="838"/>
                    </a:lnTo>
                    <a:lnTo>
                      <a:pt x="2800" y="816"/>
                    </a:lnTo>
                    <a:lnTo>
                      <a:pt x="2827" y="794"/>
                    </a:lnTo>
                    <a:lnTo>
                      <a:pt x="2849" y="767"/>
                    </a:lnTo>
                    <a:lnTo>
                      <a:pt x="2865" y="745"/>
                    </a:lnTo>
                    <a:lnTo>
                      <a:pt x="2876" y="724"/>
                    </a:lnTo>
                    <a:lnTo>
                      <a:pt x="2882" y="702"/>
                    </a:lnTo>
                    <a:lnTo>
                      <a:pt x="2876" y="658"/>
                    </a:lnTo>
                    <a:lnTo>
                      <a:pt x="2854" y="620"/>
                    </a:lnTo>
                    <a:lnTo>
                      <a:pt x="2833" y="588"/>
                    </a:lnTo>
                    <a:lnTo>
                      <a:pt x="2800" y="560"/>
                    </a:lnTo>
                    <a:lnTo>
                      <a:pt x="2773" y="544"/>
                    </a:lnTo>
                    <a:lnTo>
                      <a:pt x="2773" y="544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ngsana New" pitchFamily="18" charset="-34"/>
                </a:endParaRPr>
              </a:p>
            </p:txBody>
          </p:sp>
          <p:sp>
            <p:nvSpPr>
              <p:cNvPr id="229383" name="Freeform 7"/>
              <p:cNvSpPr>
                <a:spLocks/>
              </p:cNvSpPr>
              <p:nvPr/>
            </p:nvSpPr>
            <p:spPr bwMode="hidden">
              <a:xfrm>
                <a:off x="4170" y="2671"/>
                <a:ext cx="1259" cy="811"/>
              </a:xfrm>
              <a:custGeom>
                <a:avLst/>
                <a:gdLst/>
                <a:ahLst/>
                <a:cxnLst>
                  <a:cxn ang="0">
                    <a:pos x="1259" y="615"/>
                  </a:cxn>
                  <a:cxn ang="0">
                    <a:pos x="1248" y="588"/>
                  </a:cxn>
                  <a:cxn ang="0">
                    <a:pos x="1237" y="566"/>
                  </a:cxn>
                  <a:cxn ang="0">
                    <a:pos x="1216" y="539"/>
                  </a:cxn>
                  <a:cxn ang="0">
                    <a:pos x="1188" y="517"/>
                  </a:cxn>
                  <a:cxn ang="0">
                    <a:pos x="1123" y="479"/>
                  </a:cxn>
                  <a:cxn ang="0">
                    <a:pos x="1042" y="441"/>
                  </a:cxn>
                  <a:cxn ang="0">
                    <a:pos x="944" y="408"/>
                  </a:cxn>
                  <a:cxn ang="0">
                    <a:pos x="841" y="381"/>
                  </a:cxn>
                  <a:cxn ang="0">
                    <a:pos x="727" y="348"/>
                  </a:cxn>
                  <a:cxn ang="0">
                    <a:pos x="613" y="321"/>
                  </a:cxn>
                  <a:cxn ang="0">
                    <a:pos x="499" y="294"/>
                  </a:cxn>
                  <a:cxn ang="0">
                    <a:pos x="391" y="261"/>
                  </a:cxn>
                  <a:cxn ang="0">
                    <a:pos x="288" y="229"/>
                  </a:cxn>
                  <a:cxn ang="0">
                    <a:pos x="195" y="196"/>
                  </a:cxn>
                  <a:cxn ang="0">
                    <a:pos x="119" y="152"/>
                  </a:cxn>
                  <a:cxn ang="0">
                    <a:pos x="54" y="109"/>
                  </a:cxn>
                  <a:cxn ang="0">
                    <a:pos x="33" y="87"/>
                  </a:cxn>
                  <a:cxn ang="0">
                    <a:pos x="16" y="60"/>
                  </a:cxn>
                  <a:cxn ang="0">
                    <a:pos x="5" y="33"/>
                  </a:cxn>
                  <a:cxn ang="0">
                    <a:pos x="0" y="0"/>
                  </a:cxn>
                  <a:cxn ang="0">
                    <a:pos x="0" y="6"/>
                  </a:cxn>
                  <a:cxn ang="0">
                    <a:pos x="0" y="11"/>
                  </a:cxn>
                  <a:cxn ang="0">
                    <a:pos x="0" y="38"/>
                  </a:cxn>
                  <a:cxn ang="0">
                    <a:pos x="5" y="60"/>
                  </a:cxn>
                  <a:cxn ang="0">
                    <a:pos x="16" y="87"/>
                  </a:cxn>
                  <a:cxn ang="0">
                    <a:pos x="33" y="114"/>
                  </a:cxn>
                  <a:cxn ang="0">
                    <a:pos x="54" y="142"/>
                  </a:cxn>
                  <a:cxn ang="0">
                    <a:pos x="87" y="174"/>
                  </a:cxn>
                  <a:cxn ang="0">
                    <a:pos x="125" y="207"/>
                  </a:cxn>
                  <a:cxn ang="0">
                    <a:pos x="179" y="240"/>
                  </a:cxn>
                  <a:cxn ang="0">
                    <a:pos x="244" y="278"/>
                  </a:cxn>
                  <a:cxn ang="0">
                    <a:pos x="326" y="310"/>
                  </a:cxn>
                  <a:cxn ang="0">
                    <a:pos x="418" y="348"/>
                  </a:cxn>
                  <a:cxn ang="0">
                    <a:pos x="526" y="381"/>
                  </a:cxn>
                  <a:cxn ang="0">
                    <a:pos x="657" y="414"/>
                  </a:cxn>
                  <a:cxn ang="0">
                    <a:pos x="749" y="435"/>
                  </a:cxn>
                  <a:cxn ang="0">
                    <a:pos x="830" y="463"/>
                  </a:cxn>
                  <a:cxn ang="0">
                    <a:pos x="901" y="490"/>
                  </a:cxn>
                  <a:cxn ang="0">
                    <a:pos x="966" y="512"/>
                  </a:cxn>
                  <a:cxn ang="0">
                    <a:pos x="1015" y="539"/>
                  </a:cxn>
                  <a:cxn ang="0">
                    <a:pos x="1053" y="566"/>
                  </a:cxn>
                  <a:cxn ang="0">
                    <a:pos x="1080" y="593"/>
                  </a:cxn>
                  <a:cxn ang="0">
                    <a:pos x="1102" y="620"/>
                  </a:cxn>
                  <a:cxn ang="0">
                    <a:pos x="1112" y="648"/>
                  </a:cxn>
                  <a:cxn ang="0">
                    <a:pos x="1118" y="675"/>
                  </a:cxn>
                  <a:cxn ang="0">
                    <a:pos x="1112" y="697"/>
                  </a:cxn>
                  <a:cxn ang="0">
                    <a:pos x="1096" y="724"/>
                  </a:cxn>
                  <a:cxn ang="0">
                    <a:pos x="1080" y="746"/>
                  </a:cxn>
                  <a:cxn ang="0">
                    <a:pos x="1053" y="767"/>
                  </a:cxn>
                  <a:cxn ang="0">
                    <a:pos x="1015" y="789"/>
                  </a:cxn>
                  <a:cxn ang="0">
                    <a:pos x="977" y="811"/>
                  </a:cxn>
                  <a:cxn ang="0">
                    <a:pos x="1047" y="789"/>
                  </a:cxn>
                  <a:cxn ang="0">
                    <a:pos x="1107" y="767"/>
                  </a:cxn>
                  <a:cxn ang="0">
                    <a:pos x="1156" y="746"/>
                  </a:cxn>
                  <a:cxn ang="0">
                    <a:pos x="1199" y="724"/>
                  </a:cxn>
                  <a:cxn ang="0">
                    <a:pos x="1226" y="702"/>
                  </a:cxn>
                  <a:cxn ang="0">
                    <a:pos x="1248" y="675"/>
                  </a:cxn>
                  <a:cxn ang="0">
                    <a:pos x="1259" y="648"/>
                  </a:cxn>
                  <a:cxn ang="0">
                    <a:pos x="1259" y="615"/>
                  </a:cxn>
                  <a:cxn ang="0">
                    <a:pos x="1259" y="615"/>
                  </a:cxn>
                </a:cxnLst>
                <a:rect l="0" t="0" r="r" b="b"/>
                <a:pathLst>
                  <a:path w="1259" h="811">
                    <a:moveTo>
                      <a:pt x="1259" y="615"/>
                    </a:moveTo>
                    <a:lnTo>
                      <a:pt x="1248" y="588"/>
                    </a:lnTo>
                    <a:lnTo>
                      <a:pt x="1237" y="566"/>
                    </a:lnTo>
                    <a:lnTo>
                      <a:pt x="1216" y="539"/>
                    </a:lnTo>
                    <a:lnTo>
                      <a:pt x="1188" y="517"/>
                    </a:lnTo>
                    <a:lnTo>
                      <a:pt x="1123" y="479"/>
                    </a:lnTo>
                    <a:lnTo>
                      <a:pt x="1042" y="441"/>
                    </a:lnTo>
                    <a:lnTo>
                      <a:pt x="944" y="408"/>
                    </a:lnTo>
                    <a:lnTo>
                      <a:pt x="841" y="381"/>
                    </a:lnTo>
                    <a:lnTo>
                      <a:pt x="727" y="348"/>
                    </a:lnTo>
                    <a:lnTo>
                      <a:pt x="613" y="321"/>
                    </a:lnTo>
                    <a:lnTo>
                      <a:pt x="499" y="294"/>
                    </a:lnTo>
                    <a:lnTo>
                      <a:pt x="391" y="261"/>
                    </a:lnTo>
                    <a:lnTo>
                      <a:pt x="288" y="229"/>
                    </a:lnTo>
                    <a:lnTo>
                      <a:pt x="195" y="196"/>
                    </a:lnTo>
                    <a:lnTo>
                      <a:pt x="119" y="152"/>
                    </a:lnTo>
                    <a:lnTo>
                      <a:pt x="54" y="109"/>
                    </a:lnTo>
                    <a:lnTo>
                      <a:pt x="33" y="87"/>
                    </a:lnTo>
                    <a:lnTo>
                      <a:pt x="16" y="60"/>
                    </a:lnTo>
                    <a:lnTo>
                      <a:pt x="5" y="33"/>
                    </a:lnTo>
                    <a:lnTo>
                      <a:pt x="0" y="0"/>
                    </a:lnTo>
                    <a:lnTo>
                      <a:pt x="0" y="6"/>
                    </a:lnTo>
                    <a:lnTo>
                      <a:pt x="0" y="11"/>
                    </a:lnTo>
                    <a:lnTo>
                      <a:pt x="0" y="38"/>
                    </a:lnTo>
                    <a:lnTo>
                      <a:pt x="5" y="60"/>
                    </a:lnTo>
                    <a:lnTo>
                      <a:pt x="16" y="87"/>
                    </a:lnTo>
                    <a:lnTo>
                      <a:pt x="33" y="114"/>
                    </a:lnTo>
                    <a:lnTo>
                      <a:pt x="54" y="142"/>
                    </a:lnTo>
                    <a:lnTo>
                      <a:pt x="87" y="174"/>
                    </a:lnTo>
                    <a:lnTo>
                      <a:pt x="125" y="207"/>
                    </a:lnTo>
                    <a:lnTo>
                      <a:pt x="179" y="240"/>
                    </a:lnTo>
                    <a:lnTo>
                      <a:pt x="244" y="278"/>
                    </a:lnTo>
                    <a:lnTo>
                      <a:pt x="326" y="310"/>
                    </a:lnTo>
                    <a:lnTo>
                      <a:pt x="418" y="348"/>
                    </a:lnTo>
                    <a:lnTo>
                      <a:pt x="526" y="381"/>
                    </a:lnTo>
                    <a:lnTo>
                      <a:pt x="657" y="414"/>
                    </a:lnTo>
                    <a:lnTo>
                      <a:pt x="749" y="435"/>
                    </a:lnTo>
                    <a:lnTo>
                      <a:pt x="830" y="463"/>
                    </a:lnTo>
                    <a:lnTo>
                      <a:pt x="901" y="490"/>
                    </a:lnTo>
                    <a:lnTo>
                      <a:pt x="966" y="512"/>
                    </a:lnTo>
                    <a:lnTo>
                      <a:pt x="1015" y="539"/>
                    </a:lnTo>
                    <a:lnTo>
                      <a:pt x="1053" y="566"/>
                    </a:lnTo>
                    <a:lnTo>
                      <a:pt x="1080" y="593"/>
                    </a:lnTo>
                    <a:lnTo>
                      <a:pt x="1102" y="620"/>
                    </a:lnTo>
                    <a:lnTo>
                      <a:pt x="1112" y="648"/>
                    </a:lnTo>
                    <a:lnTo>
                      <a:pt x="1118" y="675"/>
                    </a:lnTo>
                    <a:lnTo>
                      <a:pt x="1112" y="697"/>
                    </a:lnTo>
                    <a:lnTo>
                      <a:pt x="1096" y="724"/>
                    </a:lnTo>
                    <a:lnTo>
                      <a:pt x="1080" y="746"/>
                    </a:lnTo>
                    <a:lnTo>
                      <a:pt x="1053" y="767"/>
                    </a:lnTo>
                    <a:lnTo>
                      <a:pt x="1015" y="789"/>
                    </a:lnTo>
                    <a:lnTo>
                      <a:pt x="977" y="811"/>
                    </a:lnTo>
                    <a:lnTo>
                      <a:pt x="1047" y="789"/>
                    </a:lnTo>
                    <a:lnTo>
                      <a:pt x="1107" y="767"/>
                    </a:lnTo>
                    <a:lnTo>
                      <a:pt x="1156" y="746"/>
                    </a:lnTo>
                    <a:lnTo>
                      <a:pt x="1199" y="724"/>
                    </a:lnTo>
                    <a:lnTo>
                      <a:pt x="1226" y="702"/>
                    </a:lnTo>
                    <a:lnTo>
                      <a:pt x="1248" y="675"/>
                    </a:lnTo>
                    <a:lnTo>
                      <a:pt x="1259" y="648"/>
                    </a:lnTo>
                    <a:lnTo>
                      <a:pt x="1259" y="615"/>
                    </a:lnTo>
                    <a:lnTo>
                      <a:pt x="1259" y="615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/>
                  </a:gs>
                  <a:gs pos="100000">
                    <a:schemeClr val="bg1">
                      <a:gamma/>
                      <a:shade val="90980"/>
                      <a:invGamma/>
                    </a:schemeClr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ngsana New" pitchFamily="18" charset="-34"/>
                </a:endParaRPr>
              </a:p>
            </p:txBody>
          </p:sp>
          <p:sp>
            <p:nvSpPr>
              <p:cNvPr id="229384" name="Freeform 8"/>
              <p:cNvSpPr>
                <a:spLocks/>
              </p:cNvSpPr>
              <p:nvPr/>
            </p:nvSpPr>
            <p:spPr bwMode="hidden">
              <a:xfrm>
                <a:off x="2900" y="3346"/>
                <a:ext cx="2849" cy="969"/>
              </a:xfrm>
              <a:custGeom>
                <a:avLst/>
                <a:gdLst/>
                <a:ahLst/>
                <a:cxnLst>
                  <a:cxn ang="0">
                    <a:pos x="92" y="958"/>
                  </a:cxn>
                  <a:cxn ang="0">
                    <a:pos x="0" y="969"/>
                  </a:cxn>
                  <a:cxn ang="0">
                    <a:pos x="391" y="969"/>
                  </a:cxn>
                  <a:cxn ang="0">
                    <a:pos x="434" y="947"/>
                  </a:cxn>
                  <a:cxn ang="0">
                    <a:pos x="483" y="914"/>
                  </a:cxn>
                  <a:cxn ang="0">
                    <a:pos x="554" y="876"/>
                  </a:cxn>
                  <a:cxn ang="0">
                    <a:pos x="635" y="838"/>
                  </a:cxn>
                  <a:cxn ang="0">
                    <a:pos x="727" y="794"/>
                  </a:cxn>
                  <a:cxn ang="0">
                    <a:pos x="836" y="745"/>
                  </a:cxn>
                  <a:cxn ang="0">
                    <a:pos x="961" y="696"/>
                  </a:cxn>
                  <a:cxn ang="0">
                    <a:pos x="1102" y="642"/>
                  </a:cxn>
                  <a:cxn ang="0">
                    <a:pos x="1259" y="582"/>
                  </a:cxn>
                  <a:cxn ang="0">
                    <a:pos x="1433" y="522"/>
                  </a:cxn>
                  <a:cxn ang="0">
                    <a:pos x="1623" y="462"/>
                  </a:cxn>
                  <a:cxn ang="0">
                    <a:pos x="1829" y="403"/>
                  </a:cxn>
                  <a:cxn ang="0">
                    <a:pos x="2057" y="343"/>
                  </a:cxn>
                  <a:cxn ang="0">
                    <a:pos x="2301" y="283"/>
                  </a:cxn>
                  <a:cxn ang="0">
                    <a:pos x="2567" y="223"/>
                  </a:cxn>
                  <a:cxn ang="0">
                    <a:pos x="2849" y="163"/>
                  </a:cxn>
                  <a:cxn ang="0">
                    <a:pos x="2849" y="0"/>
                  </a:cxn>
                  <a:cxn ang="0">
                    <a:pos x="2817" y="16"/>
                  </a:cxn>
                  <a:cxn ang="0">
                    <a:pos x="2773" y="33"/>
                  </a:cxn>
                  <a:cxn ang="0">
                    <a:pos x="2719" y="54"/>
                  </a:cxn>
                  <a:cxn ang="0">
                    <a:pos x="2648" y="76"/>
                  </a:cxn>
                  <a:cxn ang="0">
                    <a:pos x="2572" y="98"/>
                  </a:cxn>
                  <a:cxn ang="0">
                    <a:pos x="2491" y="120"/>
                  </a:cxn>
                  <a:cxn ang="0">
                    <a:pos x="2399" y="147"/>
                  </a:cxn>
                  <a:cxn ang="0">
                    <a:pos x="2301" y="169"/>
                  </a:cxn>
                  <a:cxn ang="0">
                    <a:pos x="2095" y="223"/>
                  </a:cxn>
                  <a:cxn ang="0">
                    <a:pos x="1889" y="277"/>
                  </a:cxn>
                  <a:cxn ang="0">
                    <a:pos x="1688" y="326"/>
                  </a:cxn>
                  <a:cxn ang="0">
                    <a:pos x="1590" y="354"/>
                  </a:cxn>
                  <a:cxn ang="0">
                    <a:pos x="1503" y="381"/>
                  </a:cxn>
                  <a:cxn ang="0">
                    <a:pos x="1107" y="506"/>
                  </a:cxn>
                  <a:cxn ang="0">
                    <a:pos x="912" y="577"/>
                  </a:cxn>
                  <a:cxn ang="0">
                    <a:pos x="727" y="647"/>
                  </a:cxn>
                  <a:cxn ang="0">
                    <a:pos x="548" y="718"/>
                  </a:cxn>
                  <a:cxn ang="0">
                    <a:pos x="380" y="794"/>
                  </a:cxn>
                  <a:cxn ang="0">
                    <a:pos x="228" y="876"/>
                  </a:cxn>
                  <a:cxn ang="0">
                    <a:pos x="92" y="958"/>
                  </a:cxn>
                  <a:cxn ang="0">
                    <a:pos x="92" y="958"/>
                  </a:cxn>
                </a:cxnLst>
                <a:rect l="0" t="0" r="r" b="b"/>
                <a:pathLst>
                  <a:path w="2849" h="969">
                    <a:moveTo>
                      <a:pt x="92" y="958"/>
                    </a:moveTo>
                    <a:lnTo>
                      <a:pt x="0" y="969"/>
                    </a:lnTo>
                    <a:lnTo>
                      <a:pt x="391" y="969"/>
                    </a:lnTo>
                    <a:lnTo>
                      <a:pt x="434" y="947"/>
                    </a:lnTo>
                    <a:lnTo>
                      <a:pt x="483" y="914"/>
                    </a:lnTo>
                    <a:lnTo>
                      <a:pt x="554" y="876"/>
                    </a:lnTo>
                    <a:lnTo>
                      <a:pt x="635" y="838"/>
                    </a:lnTo>
                    <a:lnTo>
                      <a:pt x="727" y="794"/>
                    </a:lnTo>
                    <a:lnTo>
                      <a:pt x="836" y="745"/>
                    </a:lnTo>
                    <a:lnTo>
                      <a:pt x="961" y="696"/>
                    </a:lnTo>
                    <a:lnTo>
                      <a:pt x="1102" y="642"/>
                    </a:lnTo>
                    <a:lnTo>
                      <a:pt x="1259" y="582"/>
                    </a:lnTo>
                    <a:lnTo>
                      <a:pt x="1433" y="522"/>
                    </a:lnTo>
                    <a:lnTo>
                      <a:pt x="1623" y="462"/>
                    </a:lnTo>
                    <a:lnTo>
                      <a:pt x="1829" y="403"/>
                    </a:lnTo>
                    <a:lnTo>
                      <a:pt x="2057" y="343"/>
                    </a:lnTo>
                    <a:lnTo>
                      <a:pt x="2301" y="283"/>
                    </a:lnTo>
                    <a:lnTo>
                      <a:pt x="2567" y="223"/>
                    </a:lnTo>
                    <a:lnTo>
                      <a:pt x="2849" y="163"/>
                    </a:lnTo>
                    <a:lnTo>
                      <a:pt x="2849" y="0"/>
                    </a:lnTo>
                    <a:lnTo>
                      <a:pt x="2817" y="16"/>
                    </a:lnTo>
                    <a:lnTo>
                      <a:pt x="2773" y="33"/>
                    </a:lnTo>
                    <a:lnTo>
                      <a:pt x="2719" y="54"/>
                    </a:lnTo>
                    <a:lnTo>
                      <a:pt x="2648" y="76"/>
                    </a:lnTo>
                    <a:lnTo>
                      <a:pt x="2572" y="98"/>
                    </a:lnTo>
                    <a:lnTo>
                      <a:pt x="2491" y="120"/>
                    </a:lnTo>
                    <a:lnTo>
                      <a:pt x="2399" y="147"/>
                    </a:lnTo>
                    <a:lnTo>
                      <a:pt x="2301" y="169"/>
                    </a:lnTo>
                    <a:lnTo>
                      <a:pt x="2095" y="223"/>
                    </a:lnTo>
                    <a:lnTo>
                      <a:pt x="1889" y="277"/>
                    </a:lnTo>
                    <a:lnTo>
                      <a:pt x="1688" y="326"/>
                    </a:lnTo>
                    <a:lnTo>
                      <a:pt x="1590" y="354"/>
                    </a:lnTo>
                    <a:lnTo>
                      <a:pt x="1503" y="381"/>
                    </a:lnTo>
                    <a:lnTo>
                      <a:pt x="1107" y="506"/>
                    </a:lnTo>
                    <a:lnTo>
                      <a:pt x="912" y="577"/>
                    </a:lnTo>
                    <a:lnTo>
                      <a:pt x="727" y="647"/>
                    </a:lnTo>
                    <a:lnTo>
                      <a:pt x="548" y="718"/>
                    </a:lnTo>
                    <a:lnTo>
                      <a:pt x="380" y="794"/>
                    </a:lnTo>
                    <a:lnTo>
                      <a:pt x="228" y="876"/>
                    </a:lnTo>
                    <a:lnTo>
                      <a:pt x="92" y="958"/>
                    </a:lnTo>
                    <a:lnTo>
                      <a:pt x="92" y="958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1961"/>
                      <a:invGamma/>
                    </a:schemeClr>
                  </a:gs>
                  <a:gs pos="100000">
                    <a:schemeClr val="bg1"/>
                  </a:gs>
                </a:gsLst>
                <a:lin ang="54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ngsana New" pitchFamily="18" charset="-34"/>
                </a:endParaRPr>
              </a:p>
            </p:txBody>
          </p:sp>
          <p:sp>
            <p:nvSpPr>
              <p:cNvPr id="5134" name="Freeform 9"/>
              <p:cNvSpPr>
                <a:spLocks/>
              </p:cNvSpPr>
              <p:nvPr/>
            </p:nvSpPr>
            <p:spPr bwMode="hidden">
              <a:xfrm>
                <a:off x="2748" y="2230"/>
                <a:ext cx="3007" cy="2085"/>
              </a:xfrm>
              <a:custGeom>
                <a:avLst/>
                <a:gdLst>
                  <a:gd name="T0" fmla="*/ 1433 w 3007"/>
                  <a:gd name="T1" fmla="*/ 474 h 2085"/>
                  <a:gd name="T2" fmla="*/ 1460 w 3007"/>
                  <a:gd name="T3" fmla="*/ 528 h 2085"/>
                  <a:gd name="T4" fmla="*/ 1541 w 3007"/>
                  <a:gd name="T5" fmla="*/ 593 h 2085"/>
                  <a:gd name="T6" fmla="*/ 1715 w 3007"/>
                  <a:gd name="T7" fmla="*/ 670 h 2085"/>
                  <a:gd name="T8" fmla="*/ 1927 w 3007"/>
                  <a:gd name="T9" fmla="*/ 735 h 2085"/>
                  <a:gd name="T10" fmla="*/ 2155 w 3007"/>
                  <a:gd name="T11" fmla="*/ 789 h 2085"/>
                  <a:gd name="T12" fmla="*/ 2372 w 3007"/>
                  <a:gd name="T13" fmla="*/ 849 h 2085"/>
                  <a:gd name="T14" fmla="*/ 2551 w 3007"/>
                  <a:gd name="T15" fmla="*/ 920 h 2085"/>
                  <a:gd name="T16" fmla="*/ 2638 w 3007"/>
                  <a:gd name="T17" fmla="*/ 980 h 2085"/>
                  <a:gd name="T18" fmla="*/ 2676 w 3007"/>
                  <a:gd name="T19" fmla="*/ 1029 h 2085"/>
                  <a:gd name="T20" fmla="*/ 2681 w 3007"/>
                  <a:gd name="T21" fmla="*/ 1083 h 2085"/>
                  <a:gd name="T22" fmla="*/ 2665 w 3007"/>
                  <a:gd name="T23" fmla="*/ 1127 h 2085"/>
                  <a:gd name="T24" fmla="*/ 2616 w 3007"/>
                  <a:gd name="T25" fmla="*/ 1170 h 2085"/>
                  <a:gd name="T26" fmla="*/ 2545 w 3007"/>
                  <a:gd name="T27" fmla="*/ 1208 h 2085"/>
                  <a:gd name="T28" fmla="*/ 2448 w 3007"/>
                  <a:gd name="T29" fmla="*/ 1241 h 2085"/>
                  <a:gd name="T30" fmla="*/ 2328 w 3007"/>
                  <a:gd name="T31" fmla="*/ 1274 h 2085"/>
                  <a:gd name="T32" fmla="*/ 2106 w 3007"/>
                  <a:gd name="T33" fmla="*/ 1328 h 2085"/>
                  <a:gd name="T34" fmla="*/ 1742 w 3007"/>
                  <a:gd name="T35" fmla="*/ 1421 h 2085"/>
                  <a:gd name="T36" fmla="*/ 1308 w 3007"/>
                  <a:gd name="T37" fmla="*/ 1540 h 2085"/>
                  <a:gd name="T38" fmla="*/ 820 w 3007"/>
                  <a:gd name="T39" fmla="*/ 1709 h 2085"/>
                  <a:gd name="T40" fmla="*/ 282 w 3007"/>
                  <a:gd name="T41" fmla="*/ 1943 h 2085"/>
                  <a:gd name="T42" fmla="*/ 152 w 3007"/>
                  <a:gd name="T43" fmla="*/ 2085 h 2085"/>
                  <a:gd name="T44" fmla="*/ 386 w 3007"/>
                  <a:gd name="T45" fmla="*/ 1992 h 2085"/>
                  <a:gd name="T46" fmla="*/ 700 w 3007"/>
                  <a:gd name="T47" fmla="*/ 1834 h 2085"/>
                  <a:gd name="T48" fmla="*/ 1064 w 3007"/>
                  <a:gd name="T49" fmla="*/ 1693 h 2085"/>
                  <a:gd name="T50" fmla="*/ 1661 w 3007"/>
                  <a:gd name="T51" fmla="*/ 1497 h 2085"/>
                  <a:gd name="T52" fmla="*/ 1845 w 3007"/>
                  <a:gd name="T53" fmla="*/ 1442 h 2085"/>
                  <a:gd name="T54" fmla="*/ 2252 w 3007"/>
                  <a:gd name="T55" fmla="*/ 1339 h 2085"/>
                  <a:gd name="T56" fmla="*/ 2551 w 3007"/>
                  <a:gd name="T57" fmla="*/ 1263 h 2085"/>
                  <a:gd name="T58" fmla="*/ 2730 w 3007"/>
                  <a:gd name="T59" fmla="*/ 1214 h 2085"/>
                  <a:gd name="T60" fmla="*/ 2876 w 3007"/>
                  <a:gd name="T61" fmla="*/ 1170 h 2085"/>
                  <a:gd name="T62" fmla="*/ 2974 w 3007"/>
                  <a:gd name="T63" fmla="*/ 1132 h 2085"/>
                  <a:gd name="T64" fmla="*/ 3007 w 3007"/>
                  <a:gd name="T65" fmla="*/ 871 h 2085"/>
                  <a:gd name="T66" fmla="*/ 2860 w 3007"/>
                  <a:gd name="T67" fmla="*/ 844 h 2085"/>
                  <a:gd name="T68" fmla="*/ 2670 w 3007"/>
                  <a:gd name="T69" fmla="*/ 806 h 2085"/>
                  <a:gd name="T70" fmla="*/ 2458 w 3007"/>
                  <a:gd name="T71" fmla="*/ 757 h 2085"/>
                  <a:gd name="T72" fmla="*/ 2138 w 3007"/>
                  <a:gd name="T73" fmla="*/ 670 h 2085"/>
                  <a:gd name="T74" fmla="*/ 1959 w 3007"/>
                  <a:gd name="T75" fmla="*/ 604 h 2085"/>
                  <a:gd name="T76" fmla="*/ 1824 w 3007"/>
                  <a:gd name="T77" fmla="*/ 534 h 2085"/>
                  <a:gd name="T78" fmla="*/ 1769 w 3007"/>
                  <a:gd name="T79" fmla="*/ 474 h 2085"/>
                  <a:gd name="T80" fmla="*/ 1753 w 3007"/>
                  <a:gd name="T81" fmla="*/ 436 h 2085"/>
                  <a:gd name="T82" fmla="*/ 1780 w 3007"/>
                  <a:gd name="T83" fmla="*/ 381 h 2085"/>
                  <a:gd name="T84" fmla="*/ 1862 w 3007"/>
                  <a:gd name="T85" fmla="*/ 316 h 2085"/>
                  <a:gd name="T86" fmla="*/ 1986 w 3007"/>
                  <a:gd name="T87" fmla="*/ 267 h 2085"/>
                  <a:gd name="T88" fmla="*/ 2149 w 3007"/>
                  <a:gd name="T89" fmla="*/ 229 h 2085"/>
                  <a:gd name="T90" fmla="*/ 2431 w 3007"/>
                  <a:gd name="T91" fmla="*/ 180 h 2085"/>
                  <a:gd name="T92" fmla="*/ 2827 w 3007"/>
                  <a:gd name="T93" fmla="*/ 125 h 2085"/>
                  <a:gd name="T94" fmla="*/ 3007 w 3007"/>
                  <a:gd name="T95" fmla="*/ 87 h 2085"/>
                  <a:gd name="T96" fmla="*/ 2909 w 3007"/>
                  <a:gd name="T97" fmla="*/ 22 h 2085"/>
                  <a:gd name="T98" fmla="*/ 2676 w 3007"/>
                  <a:gd name="T99" fmla="*/ 66 h 2085"/>
                  <a:gd name="T100" fmla="*/ 2285 w 3007"/>
                  <a:gd name="T101" fmla="*/ 120 h 2085"/>
                  <a:gd name="T102" fmla="*/ 2030 w 3007"/>
                  <a:gd name="T103" fmla="*/ 158 h 2085"/>
                  <a:gd name="T104" fmla="*/ 1791 w 3007"/>
                  <a:gd name="T105" fmla="*/ 202 h 2085"/>
                  <a:gd name="T106" fmla="*/ 1601 w 3007"/>
                  <a:gd name="T107" fmla="*/ 261 h 2085"/>
                  <a:gd name="T108" fmla="*/ 1471 w 3007"/>
                  <a:gd name="T109" fmla="*/ 338 h 2085"/>
                  <a:gd name="T110" fmla="*/ 1438 w 3007"/>
                  <a:gd name="T111" fmla="*/ 387 h 2085"/>
                  <a:gd name="T112" fmla="*/ 1427 w 3007"/>
                  <a:gd name="T113" fmla="*/ 441 h 2085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60000 65536"/>
                  <a:gd name="T151" fmla="*/ 0 60000 65536"/>
                  <a:gd name="T152" fmla="*/ 0 60000 65536"/>
                  <a:gd name="T153" fmla="*/ 0 60000 65536"/>
                  <a:gd name="T154" fmla="*/ 0 60000 65536"/>
                  <a:gd name="T155" fmla="*/ 0 60000 65536"/>
                  <a:gd name="T156" fmla="*/ 0 60000 65536"/>
                  <a:gd name="T157" fmla="*/ 0 60000 65536"/>
                  <a:gd name="T158" fmla="*/ 0 60000 65536"/>
                  <a:gd name="T159" fmla="*/ 0 60000 65536"/>
                  <a:gd name="T160" fmla="*/ 0 60000 65536"/>
                  <a:gd name="T161" fmla="*/ 0 60000 65536"/>
                  <a:gd name="T162" fmla="*/ 0 60000 65536"/>
                  <a:gd name="T163" fmla="*/ 0 60000 65536"/>
                  <a:gd name="T164" fmla="*/ 0 60000 65536"/>
                  <a:gd name="T165" fmla="*/ 0 60000 65536"/>
                  <a:gd name="T166" fmla="*/ 0 60000 65536"/>
                  <a:gd name="T167" fmla="*/ 0 60000 65536"/>
                  <a:gd name="T168" fmla="*/ 0 60000 65536"/>
                  <a:gd name="T169" fmla="*/ 0 60000 65536"/>
                  <a:gd name="T170" fmla="*/ 0 60000 65536"/>
                </a:gdLst>
                <a:ahLst/>
                <a:cxnLst>
                  <a:cxn ang="T114">
                    <a:pos x="T0" y="T1"/>
                  </a:cxn>
                  <a:cxn ang="T115">
                    <a:pos x="T2" y="T3"/>
                  </a:cxn>
                  <a:cxn ang="T116">
                    <a:pos x="T4" y="T5"/>
                  </a:cxn>
                  <a:cxn ang="T117">
                    <a:pos x="T6" y="T7"/>
                  </a:cxn>
                  <a:cxn ang="T118">
                    <a:pos x="T8" y="T9"/>
                  </a:cxn>
                  <a:cxn ang="T119">
                    <a:pos x="T10" y="T11"/>
                  </a:cxn>
                  <a:cxn ang="T120">
                    <a:pos x="T12" y="T13"/>
                  </a:cxn>
                  <a:cxn ang="T121">
                    <a:pos x="T14" y="T15"/>
                  </a:cxn>
                  <a:cxn ang="T122">
                    <a:pos x="T16" y="T17"/>
                  </a:cxn>
                  <a:cxn ang="T123">
                    <a:pos x="T18" y="T19"/>
                  </a:cxn>
                  <a:cxn ang="T124">
                    <a:pos x="T20" y="T21"/>
                  </a:cxn>
                  <a:cxn ang="T125">
                    <a:pos x="T22" y="T23"/>
                  </a:cxn>
                  <a:cxn ang="T126">
                    <a:pos x="T24" y="T25"/>
                  </a:cxn>
                  <a:cxn ang="T127">
                    <a:pos x="T26" y="T27"/>
                  </a:cxn>
                  <a:cxn ang="T128">
                    <a:pos x="T28" y="T29"/>
                  </a:cxn>
                  <a:cxn ang="T129">
                    <a:pos x="T30" y="T31"/>
                  </a:cxn>
                  <a:cxn ang="T130">
                    <a:pos x="T32" y="T33"/>
                  </a:cxn>
                  <a:cxn ang="T131">
                    <a:pos x="T34" y="T35"/>
                  </a:cxn>
                  <a:cxn ang="T132">
                    <a:pos x="T36" y="T37"/>
                  </a:cxn>
                  <a:cxn ang="T133">
                    <a:pos x="T38" y="T39"/>
                  </a:cxn>
                  <a:cxn ang="T134">
                    <a:pos x="T40" y="T41"/>
                  </a:cxn>
                  <a:cxn ang="T135">
                    <a:pos x="T42" y="T43"/>
                  </a:cxn>
                  <a:cxn ang="T136">
                    <a:pos x="T44" y="T45"/>
                  </a:cxn>
                  <a:cxn ang="T137">
                    <a:pos x="T46" y="T47"/>
                  </a:cxn>
                  <a:cxn ang="T138">
                    <a:pos x="T48" y="T49"/>
                  </a:cxn>
                  <a:cxn ang="T139">
                    <a:pos x="T50" y="T51"/>
                  </a:cxn>
                  <a:cxn ang="T140">
                    <a:pos x="T52" y="T53"/>
                  </a:cxn>
                  <a:cxn ang="T141">
                    <a:pos x="T54" y="T55"/>
                  </a:cxn>
                  <a:cxn ang="T142">
                    <a:pos x="T56" y="T57"/>
                  </a:cxn>
                  <a:cxn ang="T143">
                    <a:pos x="T58" y="T59"/>
                  </a:cxn>
                  <a:cxn ang="T144">
                    <a:pos x="T60" y="T61"/>
                  </a:cxn>
                  <a:cxn ang="T145">
                    <a:pos x="T62" y="T63"/>
                  </a:cxn>
                  <a:cxn ang="T146">
                    <a:pos x="T64" y="T65"/>
                  </a:cxn>
                  <a:cxn ang="T147">
                    <a:pos x="T66" y="T67"/>
                  </a:cxn>
                  <a:cxn ang="T148">
                    <a:pos x="T68" y="T69"/>
                  </a:cxn>
                  <a:cxn ang="T149">
                    <a:pos x="T70" y="T71"/>
                  </a:cxn>
                  <a:cxn ang="T150">
                    <a:pos x="T72" y="T73"/>
                  </a:cxn>
                  <a:cxn ang="T151">
                    <a:pos x="T74" y="T75"/>
                  </a:cxn>
                  <a:cxn ang="T152">
                    <a:pos x="T76" y="T77"/>
                  </a:cxn>
                  <a:cxn ang="T153">
                    <a:pos x="T78" y="T79"/>
                  </a:cxn>
                  <a:cxn ang="T154">
                    <a:pos x="T80" y="T81"/>
                  </a:cxn>
                  <a:cxn ang="T155">
                    <a:pos x="T82" y="T83"/>
                  </a:cxn>
                  <a:cxn ang="T156">
                    <a:pos x="T84" y="T85"/>
                  </a:cxn>
                  <a:cxn ang="T157">
                    <a:pos x="T86" y="T87"/>
                  </a:cxn>
                  <a:cxn ang="T158">
                    <a:pos x="T88" y="T89"/>
                  </a:cxn>
                  <a:cxn ang="T159">
                    <a:pos x="T90" y="T91"/>
                  </a:cxn>
                  <a:cxn ang="T160">
                    <a:pos x="T92" y="T93"/>
                  </a:cxn>
                  <a:cxn ang="T161">
                    <a:pos x="T94" y="T95"/>
                  </a:cxn>
                  <a:cxn ang="T162">
                    <a:pos x="T96" y="T97"/>
                  </a:cxn>
                  <a:cxn ang="T163">
                    <a:pos x="T98" y="T99"/>
                  </a:cxn>
                  <a:cxn ang="T164">
                    <a:pos x="T100" y="T101"/>
                  </a:cxn>
                  <a:cxn ang="T165">
                    <a:pos x="T102" y="T103"/>
                  </a:cxn>
                  <a:cxn ang="T166">
                    <a:pos x="T104" y="T105"/>
                  </a:cxn>
                  <a:cxn ang="T167">
                    <a:pos x="T106" y="T107"/>
                  </a:cxn>
                  <a:cxn ang="T168">
                    <a:pos x="T108" y="T109"/>
                  </a:cxn>
                  <a:cxn ang="T169">
                    <a:pos x="T110" y="T111"/>
                  </a:cxn>
                  <a:cxn ang="T170">
                    <a:pos x="T112" y="T113"/>
                  </a:cxn>
                </a:cxnLst>
                <a:rect l="0" t="0" r="r" b="b"/>
                <a:pathLst>
                  <a:path w="3007" h="2085">
                    <a:moveTo>
                      <a:pt x="1427" y="441"/>
                    </a:moveTo>
                    <a:lnTo>
                      <a:pt x="1433" y="474"/>
                    </a:lnTo>
                    <a:lnTo>
                      <a:pt x="1444" y="501"/>
                    </a:lnTo>
                    <a:lnTo>
                      <a:pt x="1460" y="528"/>
                    </a:lnTo>
                    <a:lnTo>
                      <a:pt x="1482" y="550"/>
                    </a:lnTo>
                    <a:lnTo>
                      <a:pt x="1541" y="593"/>
                    </a:lnTo>
                    <a:lnTo>
                      <a:pt x="1623" y="637"/>
                    </a:lnTo>
                    <a:lnTo>
                      <a:pt x="1715" y="670"/>
                    </a:lnTo>
                    <a:lnTo>
                      <a:pt x="1818" y="702"/>
                    </a:lnTo>
                    <a:lnTo>
                      <a:pt x="1927" y="735"/>
                    </a:lnTo>
                    <a:lnTo>
                      <a:pt x="2041" y="762"/>
                    </a:lnTo>
                    <a:lnTo>
                      <a:pt x="2155" y="789"/>
                    </a:lnTo>
                    <a:lnTo>
                      <a:pt x="2269" y="822"/>
                    </a:lnTo>
                    <a:lnTo>
                      <a:pt x="2372" y="849"/>
                    </a:lnTo>
                    <a:lnTo>
                      <a:pt x="2464" y="882"/>
                    </a:lnTo>
                    <a:lnTo>
                      <a:pt x="2551" y="920"/>
                    </a:lnTo>
                    <a:lnTo>
                      <a:pt x="2616" y="958"/>
                    </a:lnTo>
                    <a:lnTo>
                      <a:pt x="2638" y="980"/>
                    </a:lnTo>
                    <a:lnTo>
                      <a:pt x="2659" y="1007"/>
                    </a:lnTo>
                    <a:lnTo>
                      <a:pt x="2676" y="1029"/>
                    </a:lnTo>
                    <a:lnTo>
                      <a:pt x="2681" y="1056"/>
                    </a:lnTo>
                    <a:lnTo>
                      <a:pt x="2681" y="1083"/>
                    </a:lnTo>
                    <a:lnTo>
                      <a:pt x="2676" y="1105"/>
                    </a:lnTo>
                    <a:lnTo>
                      <a:pt x="2665" y="1127"/>
                    </a:lnTo>
                    <a:lnTo>
                      <a:pt x="2643" y="1149"/>
                    </a:lnTo>
                    <a:lnTo>
                      <a:pt x="2616" y="1170"/>
                    </a:lnTo>
                    <a:lnTo>
                      <a:pt x="2583" y="1187"/>
                    </a:lnTo>
                    <a:lnTo>
                      <a:pt x="2545" y="1208"/>
                    </a:lnTo>
                    <a:lnTo>
                      <a:pt x="2502" y="1225"/>
                    </a:lnTo>
                    <a:lnTo>
                      <a:pt x="2448" y="1241"/>
                    </a:lnTo>
                    <a:lnTo>
                      <a:pt x="2388" y="1257"/>
                    </a:lnTo>
                    <a:lnTo>
                      <a:pt x="2328" y="1274"/>
                    </a:lnTo>
                    <a:lnTo>
                      <a:pt x="2258" y="1290"/>
                    </a:lnTo>
                    <a:lnTo>
                      <a:pt x="2106" y="1328"/>
                    </a:lnTo>
                    <a:lnTo>
                      <a:pt x="1932" y="1372"/>
                    </a:lnTo>
                    <a:lnTo>
                      <a:pt x="1742" y="1421"/>
                    </a:lnTo>
                    <a:lnTo>
                      <a:pt x="1531" y="1475"/>
                    </a:lnTo>
                    <a:lnTo>
                      <a:pt x="1308" y="1540"/>
                    </a:lnTo>
                    <a:lnTo>
                      <a:pt x="1069" y="1617"/>
                    </a:lnTo>
                    <a:lnTo>
                      <a:pt x="820" y="1709"/>
                    </a:lnTo>
                    <a:lnTo>
                      <a:pt x="554" y="1818"/>
                    </a:lnTo>
                    <a:lnTo>
                      <a:pt x="282" y="1943"/>
                    </a:lnTo>
                    <a:lnTo>
                      <a:pt x="0" y="2085"/>
                    </a:lnTo>
                    <a:lnTo>
                      <a:pt x="152" y="2085"/>
                    </a:lnTo>
                    <a:lnTo>
                      <a:pt x="244" y="2074"/>
                    </a:lnTo>
                    <a:lnTo>
                      <a:pt x="386" y="1992"/>
                    </a:lnTo>
                    <a:lnTo>
                      <a:pt x="537" y="1910"/>
                    </a:lnTo>
                    <a:lnTo>
                      <a:pt x="700" y="1834"/>
                    </a:lnTo>
                    <a:lnTo>
                      <a:pt x="879" y="1763"/>
                    </a:lnTo>
                    <a:lnTo>
                      <a:pt x="1064" y="1693"/>
                    </a:lnTo>
                    <a:lnTo>
                      <a:pt x="1259" y="1622"/>
                    </a:lnTo>
                    <a:lnTo>
                      <a:pt x="1661" y="1497"/>
                    </a:lnTo>
                    <a:lnTo>
                      <a:pt x="1748" y="1470"/>
                    </a:lnTo>
                    <a:lnTo>
                      <a:pt x="1845" y="1442"/>
                    </a:lnTo>
                    <a:lnTo>
                      <a:pt x="2046" y="1393"/>
                    </a:lnTo>
                    <a:lnTo>
                      <a:pt x="2252" y="1339"/>
                    </a:lnTo>
                    <a:lnTo>
                      <a:pt x="2458" y="1285"/>
                    </a:lnTo>
                    <a:lnTo>
                      <a:pt x="2551" y="1263"/>
                    </a:lnTo>
                    <a:lnTo>
                      <a:pt x="2643" y="1236"/>
                    </a:lnTo>
                    <a:lnTo>
                      <a:pt x="2730" y="1214"/>
                    </a:lnTo>
                    <a:lnTo>
                      <a:pt x="2806" y="1192"/>
                    </a:lnTo>
                    <a:lnTo>
                      <a:pt x="2876" y="1170"/>
                    </a:lnTo>
                    <a:lnTo>
                      <a:pt x="2931" y="1149"/>
                    </a:lnTo>
                    <a:lnTo>
                      <a:pt x="2974" y="1132"/>
                    </a:lnTo>
                    <a:lnTo>
                      <a:pt x="3007" y="1116"/>
                    </a:lnTo>
                    <a:lnTo>
                      <a:pt x="3007" y="871"/>
                    </a:lnTo>
                    <a:lnTo>
                      <a:pt x="2941" y="860"/>
                    </a:lnTo>
                    <a:lnTo>
                      <a:pt x="2860" y="844"/>
                    </a:lnTo>
                    <a:lnTo>
                      <a:pt x="2773" y="827"/>
                    </a:lnTo>
                    <a:lnTo>
                      <a:pt x="2670" y="806"/>
                    </a:lnTo>
                    <a:lnTo>
                      <a:pt x="2567" y="784"/>
                    </a:lnTo>
                    <a:lnTo>
                      <a:pt x="2458" y="757"/>
                    </a:lnTo>
                    <a:lnTo>
                      <a:pt x="2241" y="702"/>
                    </a:lnTo>
                    <a:lnTo>
                      <a:pt x="2138" y="670"/>
                    </a:lnTo>
                    <a:lnTo>
                      <a:pt x="2046" y="637"/>
                    </a:lnTo>
                    <a:lnTo>
                      <a:pt x="1959" y="604"/>
                    </a:lnTo>
                    <a:lnTo>
                      <a:pt x="1883" y="566"/>
                    </a:lnTo>
                    <a:lnTo>
                      <a:pt x="1824" y="534"/>
                    </a:lnTo>
                    <a:lnTo>
                      <a:pt x="1780" y="495"/>
                    </a:lnTo>
                    <a:lnTo>
                      <a:pt x="1769" y="474"/>
                    </a:lnTo>
                    <a:lnTo>
                      <a:pt x="1758" y="457"/>
                    </a:lnTo>
                    <a:lnTo>
                      <a:pt x="1753" y="436"/>
                    </a:lnTo>
                    <a:lnTo>
                      <a:pt x="1758" y="419"/>
                    </a:lnTo>
                    <a:lnTo>
                      <a:pt x="1780" y="381"/>
                    </a:lnTo>
                    <a:lnTo>
                      <a:pt x="1813" y="343"/>
                    </a:lnTo>
                    <a:lnTo>
                      <a:pt x="1862" y="316"/>
                    </a:lnTo>
                    <a:lnTo>
                      <a:pt x="1921" y="289"/>
                    </a:lnTo>
                    <a:lnTo>
                      <a:pt x="1986" y="267"/>
                    </a:lnTo>
                    <a:lnTo>
                      <a:pt x="2062" y="245"/>
                    </a:lnTo>
                    <a:lnTo>
                      <a:pt x="2149" y="229"/>
                    </a:lnTo>
                    <a:lnTo>
                      <a:pt x="2236" y="213"/>
                    </a:lnTo>
                    <a:lnTo>
                      <a:pt x="2431" y="180"/>
                    </a:lnTo>
                    <a:lnTo>
                      <a:pt x="2627" y="158"/>
                    </a:lnTo>
                    <a:lnTo>
                      <a:pt x="2827" y="125"/>
                    </a:lnTo>
                    <a:lnTo>
                      <a:pt x="2920" y="109"/>
                    </a:lnTo>
                    <a:lnTo>
                      <a:pt x="3007" y="87"/>
                    </a:lnTo>
                    <a:lnTo>
                      <a:pt x="3007" y="0"/>
                    </a:lnTo>
                    <a:lnTo>
                      <a:pt x="2909" y="22"/>
                    </a:lnTo>
                    <a:lnTo>
                      <a:pt x="2795" y="44"/>
                    </a:lnTo>
                    <a:lnTo>
                      <a:pt x="2676" y="66"/>
                    </a:lnTo>
                    <a:lnTo>
                      <a:pt x="2551" y="82"/>
                    </a:lnTo>
                    <a:lnTo>
                      <a:pt x="2285" y="120"/>
                    </a:lnTo>
                    <a:lnTo>
                      <a:pt x="2155" y="136"/>
                    </a:lnTo>
                    <a:lnTo>
                      <a:pt x="2030" y="158"/>
                    </a:lnTo>
                    <a:lnTo>
                      <a:pt x="1905" y="174"/>
                    </a:lnTo>
                    <a:lnTo>
                      <a:pt x="1791" y="202"/>
                    </a:lnTo>
                    <a:lnTo>
                      <a:pt x="1688" y="229"/>
                    </a:lnTo>
                    <a:lnTo>
                      <a:pt x="1601" y="261"/>
                    </a:lnTo>
                    <a:lnTo>
                      <a:pt x="1525" y="300"/>
                    </a:lnTo>
                    <a:lnTo>
                      <a:pt x="1471" y="338"/>
                    </a:lnTo>
                    <a:lnTo>
                      <a:pt x="1455" y="359"/>
                    </a:lnTo>
                    <a:lnTo>
                      <a:pt x="1438" y="387"/>
                    </a:lnTo>
                    <a:lnTo>
                      <a:pt x="1427" y="414"/>
                    </a:lnTo>
                    <a:lnTo>
                      <a:pt x="1427" y="441"/>
                    </a:lnTo>
                    <a:close/>
                  </a:path>
                </a:pathLst>
              </a:custGeom>
              <a:solidFill>
                <a:schemeClr val="bg1"/>
              </a:solidFill>
              <a:ln>
                <a:noFill/>
              </a:ln>
              <a:extLs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round/>
                    <a:headEnd/>
                    <a:tailEnd/>
                  </a14:hiddenLine>
                </a:ext>
              </a:extLst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229386" name="Freeform 10"/>
              <p:cNvSpPr>
                <a:spLocks/>
              </p:cNvSpPr>
              <p:nvPr/>
            </p:nvSpPr>
            <p:spPr bwMode="hidden">
              <a:xfrm>
                <a:off x="4501" y="2317"/>
                <a:ext cx="1248" cy="539"/>
              </a:xfrm>
              <a:custGeom>
                <a:avLst/>
                <a:gdLst/>
                <a:ahLst/>
                <a:cxnLst>
                  <a:cxn ang="0">
                    <a:pos x="0" y="332"/>
                  </a:cxn>
                  <a:cxn ang="0">
                    <a:pos x="0" y="360"/>
                  </a:cxn>
                  <a:cxn ang="0">
                    <a:pos x="5" y="387"/>
                  </a:cxn>
                  <a:cxn ang="0">
                    <a:pos x="27" y="414"/>
                  </a:cxn>
                  <a:cxn ang="0">
                    <a:pos x="54" y="436"/>
                  </a:cxn>
                  <a:cxn ang="0">
                    <a:pos x="92" y="463"/>
                  </a:cxn>
                  <a:cxn ang="0">
                    <a:pos x="141" y="490"/>
                  </a:cxn>
                  <a:cxn ang="0">
                    <a:pos x="195" y="512"/>
                  </a:cxn>
                  <a:cxn ang="0">
                    <a:pos x="255" y="539"/>
                  </a:cxn>
                  <a:cxn ang="0">
                    <a:pos x="212" y="517"/>
                  </a:cxn>
                  <a:cxn ang="0">
                    <a:pos x="179" y="490"/>
                  </a:cxn>
                  <a:cxn ang="0">
                    <a:pos x="157" y="468"/>
                  </a:cxn>
                  <a:cxn ang="0">
                    <a:pos x="141" y="447"/>
                  </a:cxn>
                  <a:cxn ang="0">
                    <a:pos x="136" y="425"/>
                  </a:cxn>
                  <a:cxn ang="0">
                    <a:pos x="136" y="403"/>
                  </a:cxn>
                  <a:cxn ang="0">
                    <a:pos x="141" y="381"/>
                  </a:cxn>
                  <a:cxn ang="0">
                    <a:pos x="157" y="365"/>
                  </a:cxn>
                  <a:cxn ang="0">
                    <a:pos x="179" y="343"/>
                  </a:cxn>
                  <a:cxn ang="0">
                    <a:pos x="201" y="327"/>
                  </a:cxn>
                  <a:cxn ang="0">
                    <a:pos x="266" y="294"/>
                  </a:cxn>
                  <a:cxn ang="0">
                    <a:pos x="353" y="262"/>
                  </a:cxn>
                  <a:cxn ang="0">
                    <a:pos x="445" y="234"/>
                  </a:cxn>
                  <a:cxn ang="0">
                    <a:pos x="554" y="213"/>
                  </a:cxn>
                  <a:cxn ang="0">
                    <a:pos x="662" y="191"/>
                  </a:cxn>
                  <a:cxn ang="0">
                    <a:pos x="890" y="153"/>
                  </a:cxn>
                  <a:cxn ang="0">
                    <a:pos x="993" y="136"/>
                  </a:cxn>
                  <a:cxn ang="0">
                    <a:pos x="1091" y="120"/>
                  </a:cxn>
                  <a:cxn ang="0">
                    <a:pos x="1178" y="115"/>
                  </a:cxn>
                  <a:cxn ang="0">
                    <a:pos x="1248" y="104"/>
                  </a:cxn>
                  <a:cxn ang="0">
                    <a:pos x="1248" y="0"/>
                  </a:cxn>
                  <a:cxn ang="0">
                    <a:pos x="1161" y="22"/>
                  </a:cxn>
                  <a:cxn ang="0">
                    <a:pos x="1069" y="38"/>
                  </a:cxn>
                  <a:cxn ang="0">
                    <a:pos x="874" y="71"/>
                  </a:cxn>
                  <a:cxn ang="0">
                    <a:pos x="673" y="93"/>
                  </a:cxn>
                  <a:cxn ang="0">
                    <a:pos x="483" y="126"/>
                  </a:cxn>
                  <a:cxn ang="0">
                    <a:pos x="391" y="142"/>
                  </a:cxn>
                  <a:cxn ang="0">
                    <a:pos x="309" y="158"/>
                  </a:cxn>
                  <a:cxn ang="0">
                    <a:pos x="228" y="180"/>
                  </a:cxn>
                  <a:cxn ang="0">
                    <a:pos x="163" y="202"/>
                  </a:cxn>
                  <a:cxn ang="0">
                    <a:pos x="103" y="229"/>
                  </a:cxn>
                  <a:cxn ang="0">
                    <a:pos x="54" y="256"/>
                  </a:cxn>
                  <a:cxn ang="0">
                    <a:pos x="22" y="294"/>
                  </a:cxn>
                  <a:cxn ang="0">
                    <a:pos x="0" y="332"/>
                  </a:cxn>
                  <a:cxn ang="0">
                    <a:pos x="0" y="332"/>
                  </a:cxn>
                </a:cxnLst>
                <a:rect l="0" t="0" r="r" b="b"/>
                <a:pathLst>
                  <a:path w="1248" h="539">
                    <a:moveTo>
                      <a:pt x="0" y="332"/>
                    </a:moveTo>
                    <a:lnTo>
                      <a:pt x="0" y="360"/>
                    </a:lnTo>
                    <a:lnTo>
                      <a:pt x="5" y="387"/>
                    </a:lnTo>
                    <a:lnTo>
                      <a:pt x="27" y="414"/>
                    </a:lnTo>
                    <a:lnTo>
                      <a:pt x="54" y="436"/>
                    </a:lnTo>
                    <a:lnTo>
                      <a:pt x="92" y="463"/>
                    </a:lnTo>
                    <a:lnTo>
                      <a:pt x="141" y="490"/>
                    </a:lnTo>
                    <a:lnTo>
                      <a:pt x="195" y="512"/>
                    </a:lnTo>
                    <a:lnTo>
                      <a:pt x="255" y="539"/>
                    </a:lnTo>
                    <a:lnTo>
                      <a:pt x="212" y="517"/>
                    </a:lnTo>
                    <a:lnTo>
                      <a:pt x="179" y="490"/>
                    </a:lnTo>
                    <a:lnTo>
                      <a:pt x="157" y="468"/>
                    </a:lnTo>
                    <a:lnTo>
                      <a:pt x="141" y="447"/>
                    </a:lnTo>
                    <a:lnTo>
                      <a:pt x="136" y="425"/>
                    </a:lnTo>
                    <a:lnTo>
                      <a:pt x="136" y="403"/>
                    </a:lnTo>
                    <a:lnTo>
                      <a:pt x="141" y="381"/>
                    </a:lnTo>
                    <a:lnTo>
                      <a:pt x="157" y="365"/>
                    </a:lnTo>
                    <a:lnTo>
                      <a:pt x="179" y="343"/>
                    </a:lnTo>
                    <a:lnTo>
                      <a:pt x="201" y="327"/>
                    </a:lnTo>
                    <a:lnTo>
                      <a:pt x="266" y="294"/>
                    </a:lnTo>
                    <a:lnTo>
                      <a:pt x="353" y="262"/>
                    </a:lnTo>
                    <a:lnTo>
                      <a:pt x="445" y="234"/>
                    </a:lnTo>
                    <a:lnTo>
                      <a:pt x="554" y="213"/>
                    </a:lnTo>
                    <a:lnTo>
                      <a:pt x="662" y="191"/>
                    </a:lnTo>
                    <a:lnTo>
                      <a:pt x="890" y="153"/>
                    </a:lnTo>
                    <a:lnTo>
                      <a:pt x="993" y="136"/>
                    </a:lnTo>
                    <a:lnTo>
                      <a:pt x="1091" y="120"/>
                    </a:lnTo>
                    <a:lnTo>
                      <a:pt x="1178" y="115"/>
                    </a:lnTo>
                    <a:lnTo>
                      <a:pt x="1248" y="104"/>
                    </a:lnTo>
                    <a:lnTo>
                      <a:pt x="1248" y="0"/>
                    </a:lnTo>
                    <a:lnTo>
                      <a:pt x="1161" y="22"/>
                    </a:lnTo>
                    <a:lnTo>
                      <a:pt x="1069" y="38"/>
                    </a:lnTo>
                    <a:lnTo>
                      <a:pt x="874" y="71"/>
                    </a:lnTo>
                    <a:lnTo>
                      <a:pt x="673" y="93"/>
                    </a:lnTo>
                    <a:lnTo>
                      <a:pt x="483" y="126"/>
                    </a:lnTo>
                    <a:lnTo>
                      <a:pt x="391" y="142"/>
                    </a:lnTo>
                    <a:lnTo>
                      <a:pt x="309" y="158"/>
                    </a:lnTo>
                    <a:lnTo>
                      <a:pt x="228" y="180"/>
                    </a:lnTo>
                    <a:lnTo>
                      <a:pt x="163" y="202"/>
                    </a:lnTo>
                    <a:lnTo>
                      <a:pt x="103" y="229"/>
                    </a:lnTo>
                    <a:lnTo>
                      <a:pt x="54" y="256"/>
                    </a:lnTo>
                    <a:lnTo>
                      <a:pt x="22" y="294"/>
                    </a:lnTo>
                    <a:lnTo>
                      <a:pt x="0" y="332"/>
                    </a:lnTo>
                    <a:lnTo>
                      <a:pt x="0" y="332"/>
                    </a:lnTo>
                    <a:close/>
                  </a:path>
                </a:pathLst>
              </a:custGeom>
              <a:gradFill rotWithShape="0">
                <a:gsLst>
                  <a:gs pos="0">
                    <a:schemeClr val="bg1">
                      <a:gamma/>
                      <a:shade val="87843"/>
                      <a:invGamma/>
                    </a:schemeClr>
                  </a:gs>
                  <a:gs pos="100000">
                    <a:schemeClr val="bg1"/>
                  </a:gs>
                </a:gsLst>
                <a:lin ang="2700000" scaled="1"/>
              </a:gradFill>
              <a:ln w="9525">
                <a:noFill/>
                <a:round/>
                <a:headEnd/>
                <a:tailEnd/>
              </a:ln>
            </p:spPr>
            <p:txBody>
              <a:bodyPr/>
              <a:lstStyle/>
              <a:p>
                <a:pPr>
                  <a:defRPr/>
                </a:pPr>
                <a:endParaRPr lang="en-US">
                  <a:solidFill>
                    <a:srgbClr val="FFFFFF"/>
                  </a:solidFill>
                  <a:latin typeface="Arial" charset="0"/>
                  <a:cs typeface="Angsana New" pitchFamily="18" charset="-34"/>
                </a:endParaRPr>
              </a:p>
            </p:txBody>
          </p:sp>
        </p:grpSp>
        <p:sp>
          <p:nvSpPr>
            <p:cNvPr id="229387" name="Freeform 11"/>
            <p:cNvSpPr>
              <a:spLocks/>
            </p:cNvSpPr>
            <p:nvPr/>
          </p:nvSpPr>
          <p:spPr bwMode="hidden">
            <a:xfrm>
              <a:off x="3322" y="1341"/>
              <a:ext cx="1825" cy="1537"/>
            </a:xfrm>
            <a:custGeom>
              <a:avLst/>
              <a:gdLst/>
              <a:ahLst/>
              <a:cxnLst>
                <a:cxn ang="0">
                  <a:pos x="982" y="1061"/>
                </a:cxn>
                <a:cxn ang="0">
                  <a:pos x="1357" y="1012"/>
                </a:cxn>
                <a:cxn ang="0">
                  <a:pos x="1666" y="957"/>
                </a:cxn>
                <a:cxn ang="0">
                  <a:pos x="1916" y="897"/>
                </a:cxn>
                <a:cxn ang="0">
                  <a:pos x="2100" y="832"/>
                </a:cxn>
                <a:cxn ang="0">
                  <a:pos x="2220" y="756"/>
                </a:cxn>
                <a:cxn ang="0">
                  <a:pos x="2285" y="669"/>
                </a:cxn>
                <a:cxn ang="0">
                  <a:pos x="2290" y="560"/>
                </a:cxn>
                <a:cxn ang="0">
                  <a:pos x="2241" y="457"/>
                </a:cxn>
                <a:cxn ang="0">
                  <a:pos x="2144" y="364"/>
                </a:cxn>
                <a:cxn ang="0">
                  <a:pos x="2008" y="277"/>
                </a:cxn>
                <a:cxn ang="0">
                  <a:pos x="1769" y="157"/>
                </a:cxn>
                <a:cxn ang="0">
                  <a:pos x="1612" y="92"/>
                </a:cxn>
                <a:cxn ang="0">
                  <a:pos x="1476" y="43"/>
                </a:cxn>
                <a:cxn ang="0">
                  <a:pos x="1384" y="10"/>
                </a:cxn>
                <a:cxn ang="0">
                  <a:pos x="1346" y="0"/>
                </a:cxn>
                <a:cxn ang="0">
                  <a:pos x="1655" y="119"/>
                </a:cxn>
                <a:cxn ang="0">
                  <a:pos x="1948" y="255"/>
                </a:cxn>
                <a:cxn ang="0">
                  <a:pos x="2068" y="326"/>
                </a:cxn>
                <a:cxn ang="0">
                  <a:pos x="2171" y="402"/>
                </a:cxn>
                <a:cxn ang="0">
                  <a:pos x="2236" y="478"/>
                </a:cxn>
                <a:cxn ang="0">
                  <a:pos x="2263" y="560"/>
                </a:cxn>
                <a:cxn ang="0">
                  <a:pos x="2241" y="636"/>
                </a:cxn>
                <a:cxn ang="0">
                  <a:pos x="2171" y="702"/>
                </a:cxn>
                <a:cxn ang="0">
                  <a:pos x="2062" y="756"/>
                </a:cxn>
                <a:cxn ang="0">
                  <a:pos x="1921" y="800"/>
                </a:cxn>
                <a:cxn ang="0">
                  <a:pos x="1748" y="843"/>
                </a:cxn>
                <a:cxn ang="0">
                  <a:pos x="1351" y="908"/>
                </a:cxn>
                <a:cxn ang="0">
                  <a:pos x="923" y="968"/>
                </a:cxn>
                <a:cxn ang="0">
                  <a:pos x="521" y="1028"/>
                </a:cxn>
                <a:cxn ang="0">
                  <a:pos x="353" y="1066"/>
                </a:cxn>
                <a:cxn ang="0">
                  <a:pos x="206" y="1104"/>
                </a:cxn>
                <a:cxn ang="0">
                  <a:pos x="92" y="1148"/>
                </a:cxn>
                <a:cxn ang="0">
                  <a:pos x="22" y="1202"/>
                </a:cxn>
                <a:cxn ang="0">
                  <a:pos x="0" y="1262"/>
                </a:cxn>
                <a:cxn ang="0">
                  <a:pos x="27" y="1327"/>
                </a:cxn>
                <a:cxn ang="0">
                  <a:pos x="98" y="1382"/>
                </a:cxn>
                <a:cxn ang="0">
                  <a:pos x="196" y="1425"/>
                </a:cxn>
                <a:cxn ang="0">
                  <a:pos x="326" y="1469"/>
                </a:cxn>
                <a:cxn ang="0">
                  <a:pos x="217" y="1414"/>
                </a:cxn>
                <a:cxn ang="0">
                  <a:pos x="147" y="1360"/>
                </a:cxn>
                <a:cxn ang="0">
                  <a:pos x="120" y="1306"/>
                </a:cxn>
                <a:cxn ang="0">
                  <a:pos x="141" y="1257"/>
                </a:cxn>
                <a:cxn ang="0">
                  <a:pos x="212" y="1208"/>
                </a:cxn>
                <a:cxn ang="0">
                  <a:pos x="342" y="1164"/>
                </a:cxn>
                <a:cxn ang="0">
                  <a:pos x="527" y="1121"/>
                </a:cxn>
                <a:cxn ang="0">
                  <a:pos x="771" y="1088"/>
                </a:cxn>
              </a:cxnLst>
              <a:rect l="0" t="0" r="r" b="b"/>
              <a:pathLst>
                <a:path w="2296" h="1469">
                  <a:moveTo>
                    <a:pt x="771" y="1088"/>
                  </a:moveTo>
                  <a:lnTo>
                    <a:pt x="982" y="1061"/>
                  </a:lnTo>
                  <a:lnTo>
                    <a:pt x="1178" y="1034"/>
                  </a:lnTo>
                  <a:lnTo>
                    <a:pt x="1357" y="1012"/>
                  </a:lnTo>
                  <a:lnTo>
                    <a:pt x="1520" y="985"/>
                  </a:lnTo>
                  <a:lnTo>
                    <a:pt x="1666" y="957"/>
                  </a:lnTo>
                  <a:lnTo>
                    <a:pt x="1796" y="930"/>
                  </a:lnTo>
                  <a:lnTo>
                    <a:pt x="1916" y="897"/>
                  </a:lnTo>
                  <a:lnTo>
                    <a:pt x="2013" y="870"/>
                  </a:lnTo>
                  <a:lnTo>
                    <a:pt x="2100" y="832"/>
                  </a:lnTo>
                  <a:lnTo>
                    <a:pt x="2171" y="800"/>
                  </a:lnTo>
                  <a:lnTo>
                    <a:pt x="2220" y="756"/>
                  </a:lnTo>
                  <a:lnTo>
                    <a:pt x="2263" y="712"/>
                  </a:lnTo>
                  <a:lnTo>
                    <a:pt x="2285" y="669"/>
                  </a:lnTo>
                  <a:lnTo>
                    <a:pt x="2296" y="614"/>
                  </a:lnTo>
                  <a:lnTo>
                    <a:pt x="2290" y="560"/>
                  </a:lnTo>
                  <a:lnTo>
                    <a:pt x="2269" y="500"/>
                  </a:lnTo>
                  <a:lnTo>
                    <a:pt x="2241" y="457"/>
                  </a:lnTo>
                  <a:lnTo>
                    <a:pt x="2198" y="408"/>
                  </a:lnTo>
                  <a:lnTo>
                    <a:pt x="2144" y="364"/>
                  </a:lnTo>
                  <a:lnTo>
                    <a:pt x="2079" y="321"/>
                  </a:lnTo>
                  <a:lnTo>
                    <a:pt x="2008" y="277"/>
                  </a:lnTo>
                  <a:lnTo>
                    <a:pt x="1927" y="234"/>
                  </a:lnTo>
                  <a:lnTo>
                    <a:pt x="1769" y="157"/>
                  </a:lnTo>
                  <a:lnTo>
                    <a:pt x="1688" y="125"/>
                  </a:lnTo>
                  <a:lnTo>
                    <a:pt x="1612" y="92"/>
                  </a:lnTo>
                  <a:lnTo>
                    <a:pt x="1536" y="65"/>
                  </a:lnTo>
                  <a:lnTo>
                    <a:pt x="1476" y="43"/>
                  </a:lnTo>
                  <a:lnTo>
                    <a:pt x="1422" y="27"/>
                  </a:lnTo>
                  <a:lnTo>
                    <a:pt x="1384" y="10"/>
                  </a:lnTo>
                  <a:lnTo>
                    <a:pt x="1357" y="5"/>
                  </a:lnTo>
                  <a:lnTo>
                    <a:pt x="1346" y="0"/>
                  </a:lnTo>
                  <a:lnTo>
                    <a:pt x="1498" y="54"/>
                  </a:lnTo>
                  <a:lnTo>
                    <a:pt x="1655" y="119"/>
                  </a:lnTo>
                  <a:lnTo>
                    <a:pt x="1807" y="185"/>
                  </a:lnTo>
                  <a:lnTo>
                    <a:pt x="1948" y="255"/>
                  </a:lnTo>
                  <a:lnTo>
                    <a:pt x="2013" y="288"/>
                  </a:lnTo>
                  <a:lnTo>
                    <a:pt x="2068" y="326"/>
                  </a:lnTo>
                  <a:lnTo>
                    <a:pt x="2122" y="364"/>
                  </a:lnTo>
                  <a:lnTo>
                    <a:pt x="2171" y="402"/>
                  </a:lnTo>
                  <a:lnTo>
                    <a:pt x="2209" y="440"/>
                  </a:lnTo>
                  <a:lnTo>
                    <a:pt x="2236" y="478"/>
                  </a:lnTo>
                  <a:lnTo>
                    <a:pt x="2252" y="522"/>
                  </a:lnTo>
                  <a:lnTo>
                    <a:pt x="2263" y="560"/>
                  </a:lnTo>
                  <a:lnTo>
                    <a:pt x="2258" y="598"/>
                  </a:lnTo>
                  <a:lnTo>
                    <a:pt x="2241" y="636"/>
                  </a:lnTo>
                  <a:lnTo>
                    <a:pt x="2214" y="669"/>
                  </a:lnTo>
                  <a:lnTo>
                    <a:pt x="2171" y="702"/>
                  </a:lnTo>
                  <a:lnTo>
                    <a:pt x="2122" y="729"/>
                  </a:lnTo>
                  <a:lnTo>
                    <a:pt x="2062" y="756"/>
                  </a:lnTo>
                  <a:lnTo>
                    <a:pt x="1997" y="778"/>
                  </a:lnTo>
                  <a:lnTo>
                    <a:pt x="1921" y="800"/>
                  </a:lnTo>
                  <a:lnTo>
                    <a:pt x="1834" y="821"/>
                  </a:lnTo>
                  <a:lnTo>
                    <a:pt x="1748" y="843"/>
                  </a:lnTo>
                  <a:lnTo>
                    <a:pt x="1552" y="876"/>
                  </a:lnTo>
                  <a:lnTo>
                    <a:pt x="1351" y="908"/>
                  </a:lnTo>
                  <a:lnTo>
                    <a:pt x="1134" y="941"/>
                  </a:lnTo>
                  <a:lnTo>
                    <a:pt x="923" y="968"/>
                  </a:lnTo>
                  <a:lnTo>
                    <a:pt x="716" y="995"/>
                  </a:lnTo>
                  <a:lnTo>
                    <a:pt x="521" y="1028"/>
                  </a:lnTo>
                  <a:lnTo>
                    <a:pt x="434" y="1044"/>
                  </a:lnTo>
                  <a:lnTo>
                    <a:pt x="353" y="1066"/>
                  </a:lnTo>
                  <a:lnTo>
                    <a:pt x="277" y="1082"/>
                  </a:lnTo>
                  <a:lnTo>
                    <a:pt x="206" y="1104"/>
                  </a:lnTo>
                  <a:lnTo>
                    <a:pt x="147" y="1126"/>
                  </a:lnTo>
                  <a:lnTo>
                    <a:pt x="92" y="1148"/>
                  </a:lnTo>
                  <a:lnTo>
                    <a:pt x="54" y="1175"/>
                  </a:lnTo>
                  <a:lnTo>
                    <a:pt x="22" y="1202"/>
                  </a:lnTo>
                  <a:lnTo>
                    <a:pt x="6" y="1229"/>
                  </a:lnTo>
                  <a:lnTo>
                    <a:pt x="0" y="1262"/>
                  </a:lnTo>
                  <a:lnTo>
                    <a:pt x="11" y="1295"/>
                  </a:lnTo>
                  <a:lnTo>
                    <a:pt x="27" y="1327"/>
                  </a:lnTo>
                  <a:lnTo>
                    <a:pt x="54" y="1355"/>
                  </a:lnTo>
                  <a:lnTo>
                    <a:pt x="98" y="1382"/>
                  </a:lnTo>
                  <a:lnTo>
                    <a:pt x="141" y="1404"/>
                  </a:lnTo>
                  <a:lnTo>
                    <a:pt x="196" y="1425"/>
                  </a:lnTo>
                  <a:lnTo>
                    <a:pt x="261" y="1447"/>
                  </a:lnTo>
                  <a:lnTo>
                    <a:pt x="326" y="1469"/>
                  </a:lnTo>
                  <a:lnTo>
                    <a:pt x="266" y="1442"/>
                  </a:lnTo>
                  <a:lnTo>
                    <a:pt x="217" y="1414"/>
                  </a:lnTo>
                  <a:lnTo>
                    <a:pt x="174" y="1387"/>
                  </a:lnTo>
                  <a:lnTo>
                    <a:pt x="147" y="1360"/>
                  </a:lnTo>
                  <a:lnTo>
                    <a:pt x="125" y="1333"/>
                  </a:lnTo>
                  <a:lnTo>
                    <a:pt x="120" y="1306"/>
                  </a:lnTo>
                  <a:lnTo>
                    <a:pt x="125" y="1278"/>
                  </a:lnTo>
                  <a:lnTo>
                    <a:pt x="141" y="1257"/>
                  </a:lnTo>
                  <a:lnTo>
                    <a:pt x="174" y="1229"/>
                  </a:lnTo>
                  <a:lnTo>
                    <a:pt x="212" y="1208"/>
                  </a:lnTo>
                  <a:lnTo>
                    <a:pt x="272" y="1186"/>
                  </a:lnTo>
                  <a:lnTo>
                    <a:pt x="342" y="1164"/>
                  </a:lnTo>
                  <a:lnTo>
                    <a:pt x="423" y="1142"/>
                  </a:lnTo>
                  <a:lnTo>
                    <a:pt x="527" y="1121"/>
                  </a:lnTo>
                  <a:lnTo>
                    <a:pt x="641" y="1104"/>
                  </a:lnTo>
                  <a:lnTo>
                    <a:pt x="771" y="1088"/>
                  </a:lnTo>
                  <a:lnTo>
                    <a:pt x="771" y="1088"/>
                  </a:lnTo>
                  <a:close/>
                </a:path>
              </a:pathLst>
            </a:custGeom>
            <a:gradFill rotWithShape="0">
              <a:gsLst>
                <a:gs pos="0">
                  <a:schemeClr val="bg1">
                    <a:gamma/>
                    <a:shade val="84706"/>
                    <a:invGamma/>
                  </a:schemeClr>
                </a:gs>
                <a:gs pos="100000">
                  <a:schemeClr val="bg1"/>
                </a:gs>
              </a:gsLst>
              <a:lin ang="2700000" scaled="1"/>
            </a:gra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pPr>
                <a:defRPr/>
              </a:pPr>
              <a:endParaRPr lang="en-US">
                <a:solidFill>
                  <a:srgbClr val="FFFFFF"/>
                </a:solidFill>
                <a:latin typeface="Arial" charset="0"/>
                <a:cs typeface="Angsana New" pitchFamily="18" charset="-34"/>
              </a:endParaRPr>
            </a:p>
          </p:txBody>
        </p:sp>
        <p:sp>
          <p:nvSpPr>
            <p:cNvPr id="5130" name="Freeform 12"/>
            <p:cNvSpPr>
              <a:spLocks/>
            </p:cNvSpPr>
            <p:nvPr/>
          </p:nvSpPr>
          <p:spPr bwMode="hidden">
            <a:xfrm>
              <a:off x="0" y="0"/>
              <a:ext cx="5758" cy="1776"/>
            </a:xfrm>
            <a:custGeom>
              <a:avLst/>
              <a:gdLst>
                <a:gd name="T0" fmla="*/ 0 w 5740"/>
                <a:gd name="T1" fmla="*/ 0 h 1906"/>
                <a:gd name="T2" fmla="*/ 0 w 5740"/>
                <a:gd name="T3" fmla="*/ 1437 h 1906"/>
                <a:gd name="T4" fmla="*/ 5812 w 5740"/>
                <a:gd name="T5" fmla="*/ 1437 h 1906"/>
                <a:gd name="T6" fmla="*/ 5812 w 5740"/>
                <a:gd name="T7" fmla="*/ 0 h 1906"/>
                <a:gd name="T8" fmla="*/ 0 w 5740"/>
                <a:gd name="T9" fmla="*/ 0 h 1906"/>
                <a:gd name="T10" fmla="*/ 0 w 5740"/>
                <a:gd name="T11" fmla="*/ 0 h 1906"/>
                <a:gd name="T12" fmla="*/ 0 60000 65536"/>
                <a:gd name="T13" fmla="*/ 0 60000 65536"/>
                <a:gd name="T14" fmla="*/ 0 60000 65536"/>
                <a:gd name="T15" fmla="*/ 0 60000 65536"/>
                <a:gd name="T16" fmla="*/ 0 60000 65536"/>
                <a:gd name="T17" fmla="*/ 0 60000 65536"/>
              </a:gdLst>
              <a:ahLst/>
              <a:cxnLst>
                <a:cxn ang="T12">
                  <a:pos x="T0" y="T1"/>
                </a:cxn>
                <a:cxn ang="T13">
                  <a:pos x="T2" y="T3"/>
                </a:cxn>
                <a:cxn ang="T14">
                  <a:pos x="T4" y="T5"/>
                </a:cxn>
                <a:cxn ang="T15">
                  <a:pos x="T6" y="T7"/>
                </a:cxn>
                <a:cxn ang="T16">
                  <a:pos x="T8" y="T9"/>
                </a:cxn>
                <a:cxn ang="T17">
                  <a:pos x="T10" y="T11"/>
                </a:cxn>
              </a:cxnLst>
              <a:rect l="0" t="0" r="r" b="b"/>
              <a:pathLst>
                <a:path w="5740" h="1906">
                  <a:moveTo>
                    <a:pt x="0" y="0"/>
                  </a:moveTo>
                  <a:lnTo>
                    <a:pt x="0" y="1906"/>
                  </a:lnTo>
                  <a:lnTo>
                    <a:pt x="5740" y="1906"/>
                  </a:lnTo>
                  <a:lnTo>
                    <a:pt x="5740" y="0"/>
                  </a:lnTo>
                  <a:lnTo>
                    <a:pt x="0" y="0"/>
                  </a:lnTo>
                  <a:close/>
                </a:path>
              </a:pathLst>
            </a:custGeom>
            <a:gradFill rotWithShape="0">
              <a:gsLst>
                <a:gs pos="0">
                  <a:schemeClr val="bg2"/>
                </a:gs>
                <a:gs pos="100000">
                  <a:schemeClr val="bg1"/>
                </a:gs>
              </a:gsLst>
              <a:lin ang="5400000" scaled="1"/>
            </a:gradFill>
            <a:ln>
              <a:noFill/>
            </a:ln>
            <a:extLs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/>
            <a:lstStyle/>
            <a:p>
              <a:endParaRPr lang="en-US"/>
            </a:p>
          </p:txBody>
        </p:sp>
      </p:grpSp>
      <p:sp>
        <p:nvSpPr>
          <p:cNvPr id="229389" name="Rectangle 13"/>
          <p:cNvSpPr>
            <a:spLocks noGrp="1" noRot="1" noChangeArrowheads="1"/>
          </p:cNvSpPr>
          <p:nvPr>
            <p:ph type="title"/>
          </p:nvPr>
        </p:nvSpPr>
        <p:spPr bwMode="auto">
          <a:xfrm>
            <a:off x="495300" y="274638"/>
            <a:ext cx="89154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title style</a:t>
            </a:r>
          </a:p>
        </p:txBody>
      </p:sp>
      <p:sp>
        <p:nvSpPr>
          <p:cNvPr id="229390" name="Rectangle 14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384550" y="6248400"/>
            <a:ext cx="31369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ctr" eaLnBrk="1" hangingPunct="1">
              <a:defRPr sz="1200">
                <a:solidFill>
                  <a:srgbClr val="FFFFFF"/>
                </a:solidFill>
                <a:latin typeface="Arial" charset="0"/>
                <a:cs typeface="Angsana New" pitchFamily="18" charset="-34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229391" name="Rectangle 15"/>
          <p:cNvSpPr>
            <a:spLocks noGrp="1" noChangeArrowheads="1"/>
          </p:cNvSpPr>
          <p:nvPr>
            <p:ph type="body" idx="1"/>
          </p:nvPr>
        </p:nvSpPr>
        <p:spPr bwMode="auto">
          <a:xfrm>
            <a:off x="495300" y="1600200"/>
            <a:ext cx="89154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</a:p>
        </p:txBody>
      </p:sp>
    </p:spTree>
  </p:cSld>
  <p:clrMap bg1="dk2" tx1="lt1" bg2="dk1" tx2="lt2" accent1="accent1" accent2="accent2" accent3="accent3" accent4="accent4" accent5="accent5" accent6="accent6" hlink="hlink" folHlink="folHlink"/>
  <p:sldLayoutIdLst>
    <p:sldLayoutId id="2147485864" r:id="rId1"/>
    <p:sldLayoutId id="2147485865" r:id="rId2"/>
    <p:sldLayoutId id="2147485866" r:id="rId3"/>
    <p:sldLayoutId id="2147485867" r:id="rId4"/>
    <p:sldLayoutId id="2147485868" r:id="rId5"/>
    <p:sldLayoutId id="2147485869" r:id="rId6"/>
    <p:sldLayoutId id="2147485870" r:id="rId7"/>
    <p:sldLayoutId id="2147485871" r:id="rId8"/>
    <p:sldLayoutId id="2147485872" r:id="rId9"/>
    <p:sldLayoutId id="2147485873" r:id="rId10"/>
    <p:sldLayoutId id="2147485874" r:id="rId11"/>
    <p:sldLayoutId id="2147485875" r:id="rId12"/>
  </p:sldLayoutIdLst>
  <p:transition/>
  <p:timing>
    <p:tnLst>
      <p:par>
        <p:cTn id="1" dur="indefinite" restart="never" nodeType="tmRoot"/>
      </p:par>
    </p:tnLst>
  </p:timing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 b="1">
          <a:solidFill>
            <a:schemeClr val="tx2"/>
          </a:solidFill>
          <a:effectLst>
            <a:outerShdw blurRad="38100" dist="38100" dir="2700000" algn="tl">
              <a:srgbClr val="000000"/>
            </a:outerShdw>
          </a:effectLst>
          <a:latin typeface="Garamond" pitchFamily="18" charset="0"/>
          <a:cs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32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8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lr>
          <a:schemeClr val="tx2"/>
        </a:buClr>
        <a:buSzPct val="70000"/>
        <a:buFont typeface="Wingdings" panose="05000000000000000000" pitchFamily="2" charset="2"/>
        <a:buChar char="n"/>
        <a:defRPr sz="24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lr>
          <a:schemeClr val="accent2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anose="05000000000000000000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lr>
          <a:schemeClr val="hlink"/>
        </a:buClr>
        <a:buSzPct val="70000"/>
        <a:buFont typeface="Wingdings" pitchFamily="2" charset="2"/>
        <a:buChar char="n"/>
        <a:defRPr sz="2000">
          <a:solidFill>
            <a:schemeClr val="tx1"/>
          </a:solidFill>
          <a:effectLst>
            <a:outerShdw blurRad="38100" dist="38100" dir="2700000" algn="tl">
              <a:srgbClr val="000000"/>
            </a:outerShdw>
          </a:effectLst>
          <a:latin typeface="+mn-lt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0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0.xml"/></Relationships>
</file>

<file path=ppt/slides/_rels/slide103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10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10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0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10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10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emf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/Relationships>
</file>

<file path=ppt/slides/_rels/slide1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emf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/Relationships>
</file>

<file path=ppt/slides/_rels/slide1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4.emf"/></Relationships>
</file>

<file path=ppt/slides/_rels/slide1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emf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6.emf"/></Relationships>
</file>

<file path=ppt/slides/_rels/slide1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emf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/Relationships>
</file>

<file path=ppt/slides/_rels/slide1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emf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7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1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5.xml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slideLayout" Target="../slideLayouts/slideLayout12.xml"/><Relationship Id="rId1" Type="http://schemas.openxmlformats.org/officeDocument/2006/relationships/themeOverride" Target="../theme/themeOverride4.xml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2.xml"/></Relationships>
</file>

<file path=ppt/slides/_rels/slide8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6.xml.rels><?xml version="1.0" encoding="UTF-8" standalone="yes"?>
<Relationships xmlns="http://schemas.openxmlformats.org/package/2006/relationships"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7.xml"/></Relationships>
</file>

<file path=ppt/slides/_rels/slide87.xml.rels><?xml version="1.0" encoding="UTF-8" standalone="yes"?>
<Relationships xmlns="http://schemas.openxmlformats.org/package/2006/relationships"><Relationship Id="rId2" Type="http://schemas.openxmlformats.org/officeDocument/2006/relationships/chart" Target="../charts/chart2.xml"/><Relationship Id="rId1" Type="http://schemas.openxmlformats.org/officeDocument/2006/relationships/slideLayout" Target="../slideLayouts/slideLayout7.xml"/></Relationships>
</file>

<file path=ppt/slides/_rels/slide8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9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_rels/slide9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9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64735"/>
            <a:ext cx="9906000" cy="6942135"/>
          </a:xfrm>
          <a:prstGeom prst="rect">
            <a:avLst/>
          </a:prstGeom>
        </p:spPr>
      </p:pic>
      <p:sp>
        <p:nvSpPr>
          <p:cNvPr id="7" name="Rectangle 2"/>
          <p:cNvSpPr txBox="1">
            <a:spLocks noChangeArrowheads="1"/>
          </p:cNvSpPr>
          <p:nvPr/>
        </p:nvSpPr>
        <p:spPr>
          <a:xfrm>
            <a:off x="-152400" y="386521"/>
            <a:ext cx="10058400" cy="5173627"/>
          </a:xfrm>
          <a:prstGeom prst="rect">
            <a:avLst/>
          </a:prstGeom>
        </p:spPr>
        <p:txBody>
          <a:bodyPr anchor="ctr">
            <a:normAutofit fontScale="85000" lnSpcReduction="10000"/>
          </a:bodyPr>
          <a:lstStyle>
            <a:lvl1pPr algn="l" rtl="0" eaLnBrk="1" latinLnBrk="0" hangingPunct="1">
              <a:spcBef>
                <a:spcPct val="0"/>
              </a:spcBef>
              <a:buNone/>
              <a:defRPr kumimoji="0"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 fontAlgn="ctr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7700" b="1" dirty="0" err="1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rf</a:t>
            </a:r>
            <a:r>
              <a:rPr lang="en-US" sz="77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}</a:t>
            </a:r>
            <a:r>
              <a:rPr lang="en-US" sz="7700" b="1" dirty="0" err="1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tf</a:t>
            </a:r>
            <a:r>
              <a:rPr lang="en-US" sz="77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/f ;</a:t>
            </a:r>
            <a:r>
              <a:rPr lang="en-US" sz="7700" b="1" dirty="0" err="1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fFufrf</a:t>
            </a:r>
            <a:r>
              <a:rPr lang="en-US" sz="77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]</a:t>
            </a:r>
            <a:r>
              <a:rPr lang="en-US" sz="7700" b="1" dirty="0" err="1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su9L</a:t>
            </a:r>
            <a:r>
              <a:rPr lang="en-US" sz="77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 </a:t>
            </a:r>
            <a:r>
              <a:rPr lang="en-US" sz="7700" b="1" dirty="0" err="1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gu</a:t>
            </a:r>
            <a:r>
              <a:rPr lang="en-US" sz="77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/</a:t>
            </a:r>
            <a:r>
              <a:rPr lang="en-US" sz="7700" b="1" dirty="0" err="1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>kflnsf</a:t>
            </a:r>
            <a:r>
              <a:rPr lang="en-US" sz="60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  <a:t/>
            </a:r>
            <a:br>
              <a:rPr lang="en-US" sz="6000" b="1" dirty="0">
                <a:ln>
                  <a:solidFill>
                    <a:srgbClr val="0000FF"/>
                  </a:solidFill>
                </a:ln>
                <a:solidFill>
                  <a:srgbClr val="FF0000"/>
                </a:solidFill>
                <a:latin typeface="3sewa" panose="00000400000000000000" pitchFamily="2" charset="0"/>
                <a:cs typeface="Kalimati" panose="00000400000000000000" pitchFamily="2"/>
              </a:rPr>
            </a:br>
            <a:r>
              <a:rPr lang="en-US" sz="6200" b="1" dirty="0" err="1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rf</a:t>
            </a:r>
            <a:r>
              <a:rPr lang="en-US" sz="6200" b="1" dirty="0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}</a:t>
            </a:r>
            <a:r>
              <a:rPr lang="en-US" sz="6200" b="1" dirty="0" err="1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tf</a:t>
            </a:r>
            <a:r>
              <a:rPr lang="en-US" sz="6200" b="1" dirty="0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/f, </a:t>
            </a:r>
            <a:r>
              <a:rPr lang="en-US" sz="6200" b="1" dirty="0" err="1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l;Gw'kfNrf</a:t>
            </a:r>
            <a:r>
              <a:rPr lang="en-US" sz="6200" b="1" dirty="0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]s </a:t>
            </a:r>
            <a:endParaRPr lang="en-US" sz="6000" b="1" dirty="0">
              <a:ln>
                <a:solidFill>
                  <a:srgbClr val="0000FF"/>
                </a:solidFill>
              </a:ln>
              <a:solidFill>
                <a:srgbClr val="00CCFF"/>
              </a:solidFill>
              <a:latin typeface="3sewa" panose="00000400000000000000" pitchFamily="2" charset="0"/>
              <a:cs typeface="Kalimati" panose="00000400000000000000" pitchFamily="2"/>
            </a:endParaRPr>
          </a:p>
          <a:p>
            <a:pPr algn="ctr" fontAlgn="ctr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3600" b="1" dirty="0" err="1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k|b</a:t>
            </a:r>
            <a:r>
              <a:rPr lang="en-US" sz="3600" b="1" dirty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]z g+= #, g]</a:t>
            </a:r>
            <a:r>
              <a:rPr lang="en-US" sz="3600" b="1" dirty="0" err="1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kfn</a:t>
            </a:r>
            <a:r>
              <a:rPr lang="en-US" sz="6000" b="1" dirty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/>
            </a:r>
            <a:br>
              <a:rPr lang="en-US" sz="6000" b="1" dirty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</a:br>
            <a:r>
              <a:rPr lang="en-US" sz="9300" b="1" dirty="0" err="1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cf</a:t>
            </a:r>
            <a:r>
              <a:rPr lang="en-US" sz="9300" b="1" dirty="0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=j @)&amp;$</a:t>
            </a:r>
            <a:r>
              <a:rPr lang="en-US" sz="9300" b="1" dirty="0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9300" b="1" dirty="0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)&amp;% </a:t>
            </a:r>
            <a:endParaRPr lang="en-US" sz="4800" b="1" dirty="0" smtClean="0">
              <a:ln>
                <a:solidFill>
                  <a:srgbClr val="0000FF"/>
                </a:solidFill>
              </a:ln>
              <a:solidFill>
                <a:srgbClr val="00CCFF"/>
              </a:solidFill>
              <a:latin typeface="3sewa" panose="00000400000000000000" pitchFamily="2" charset="0"/>
              <a:cs typeface="Kalimati" panose="00000400000000000000" pitchFamily="2"/>
            </a:endParaRPr>
          </a:p>
        </p:txBody>
      </p:sp>
      <p:sp>
        <p:nvSpPr>
          <p:cNvPr id="8" name="Rectangle 3"/>
          <p:cNvSpPr>
            <a:spLocks noChangeArrowheads="1"/>
          </p:cNvSpPr>
          <p:nvPr/>
        </p:nvSpPr>
        <p:spPr bwMode="auto">
          <a:xfrm>
            <a:off x="26895" y="190314"/>
            <a:ext cx="9879106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2400" dirty="0" err="1" smtClean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ærf</a:t>
            </a:r>
            <a:r>
              <a:rPr lang="en-US" altLang="en-US" sz="2400" dirty="0" smtClean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}</a:t>
            </a:r>
            <a:r>
              <a:rPr lang="en-US" altLang="en-US" sz="2400" dirty="0" err="1" smtClean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tf</a:t>
            </a:r>
            <a:r>
              <a:rPr lang="en-US" altLang="en-US" sz="2400" dirty="0" smtClean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/f </a:t>
            </a:r>
            <a:r>
              <a:rPr lang="en-US" altLang="en-US" sz="2400" dirty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;</a:t>
            </a:r>
            <a:r>
              <a:rPr lang="en-US" altLang="en-US" sz="2400" dirty="0" err="1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fFufrf</a:t>
            </a:r>
            <a:r>
              <a:rPr lang="en-US" altLang="en-US" sz="2400" dirty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]</a:t>
            </a:r>
            <a:r>
              <a:rPr lang="en-US" altLang="en-US" sz="2400" dirty="0" err="1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su9Lsf</a:t>
            </a:r>
            <a:r>
              <a:rPr lang="en-US" altLang="en-US" sz="2400" dirty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] ;Da[</a:t>
            </a:r>
            <a:r>
              <a:rPr lang="en-US" altLang="en-US" sz="2400" dirty="0" err="1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l4sf</a:t>
            </a:r>
            <a:r>
              <a:rPr lang="en-US" altLang="en-US" sz="2400" dirty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] </a:t>
            </a:r>
            <a:r>
              <a:rPr lang="en-US" altLang="en-US" sz="2400" dirty="0" err="1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cfwf</a:t>
            </a:r>
            <a:r>
              <a:rPr lang="en-US" altLang="en-US" sz="2400" dirty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/ - </a:t>
            </a:r>
            <a:r>
              <a:rPr lang="en-US" altLang="en-US" sz="2400" dirty="0" err="1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lzIff</a:t>
            </a:r>
            <a:r>
              <a:rPr lang="en-US" altLang="en-US" sz="2400" dirty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, s[</a:t>
            </a:r>
            <a:r>
              <a:rPr lang="en-US" altLang="en-US" sz="2400" dirty="0" err="1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lif</a:t>
            </a:r>
            <a:r>
              <a:rPr lang="en-US" altLang="en-US" sz="2400" dirty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, </a:t>
            </a:r>
            <a:r>
              <a:rPr lang="en-US" altLang="en-US" sz="2400" dirty="0" err="1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ko</a:t>
            </a:r>
            <a:r>
              <a:rPr lang="en-US" altLang="en-US" sz="2400" dirty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{</a:t>
            </a:r>
            <a:r>
              <a:rPr lang="en-US" altLang="en-US" sz="2400" dirty="0" err="1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6g</a:t>
            </a:r>
            <a:r>
              <a:rPr lang="en-US" altLang="en-US" sz="2400" dirty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 / </a:t>
            </a:r>
            <a:r>
              <a:rPr lang="en-US" altLang="en-US" sz="2400" dirty="0" err="1" smtClean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k"jf</a:t>
            </a:r>
            <a:r>
              <a:rPr lang="en-US" altLang="en-US" sz="2400" dirty="0" smtClean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{</a:t>
            </a:r>
            <a:r>
              <a:rPr lang="en-US" altLang="en-US" sz="2400" dirty="0" err="1" smtClean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wf</a:t>
            </a:r>
            <a:r>
              <a:rPr lang="en-US" altLang="en-US" sz="2400" dirty="0" smtClean="0">
                <a:solidFill>
                  <a:srgbClr val="FF0000"/>
                </a:solidFill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/</a:t>
            </a:r>
            <a:r>
              <a:rPr lang="en-US" altLang="en-US" sz="2400" dirty="0" smtClean="0">
                <a:solidFill>
                  <a:srgbClr val="FF0000"/>
                </a:solidFill>
                <a:latin typeface="Preeti" pitchFamily="2" charset="0"/>
                <a:ea typeface="Kalimati" panose="00000400000000000000" pitchFamily="2"/>
                <a:cs typeface="Kalimati" panose="00000400000000000000" pitchFamily="2"/>
              </a:rPr>
              <a:t>Æ</a:t>
            </a:r>
            <a:endParaRPr lang="ne-NP" altLang="en-US" sz="2400" dirty="0">
              <a:solidFill>
                <a:srgbClr val="FF0000"/>
              </a:solidFill>
              <a:latin typeface="3sewa" panose="00000400000000000000" pitchFamily="2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954982" y="5186965"/>
            <a:ext cx="6484468" cy="147732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ctr">
              <a:lnSpc>
                <a:spcPct val="150000"/>
              </a:lnSpc>
              <a:spcAft>
                <a:spcPts val="0"/>
              </a:spcAft>
              <a:defRPr/>
            </a:pPr>
            <a:r>
              <a:rPr lang="en-US" sz="6000" b="1" dirty="0" err="1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aflif</a:t>
            </a:r>
            <a:r>
              <a:rPr lang="en-US" sz="6000" b="1" dirty="0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{s ;</a:t>
            </a:r>
            <a:r>
              <a:rPr lang="en-US" sz="6000" b="1" dirty="0" err="1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ldIff</a:t>
            </a:r>
            <a:r>
              <a:rPr lang="en-US" sz="6000" b="1" dirty="0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 </a:t>
            </a:r>
            <a:r>
              <a:rPr lang="en-US" sz="6000" b="1" dirty="0" err="1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sfo</a:t>
            </a:r>
            <a:r>
              <a:rPr lang="en-US" sz="6000" b="1" dirty="0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{</a:t>
            </a:r>
            <a:r>
              <a:rPr lang="en-US" sz="6000" b="1" dirty="0" err="1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qmd</a:t>
            </a:r>
            <a:r>
              <a:rPr lang="en-US" sz="6000" b="1" dirty="0" smtClean="0">
                <a:ln>
                  <a:solidFill>
                    <a:srgbClr val="0000FF"/>
                  </a:solidFill>
                </a:ln>
                <a:solidFill>
                  <a:srgbClr val="00CCFF"/>
                </a:solidFill>
                <a:latin typeface="3sewa" panose="00000400000000000000" pitchFamily="2" charset="0"/>
                <a:cs typeface="Kalimati" panose="00000400000000000000" pitchFamily="2"/>
              </a:rPr>
              <a:t> </a:t>
            </a:r>
            <a:endParaRPr lang="en-US" sz="3600" b="1" dirty="0">
              <a:ln>
                <a:solidFill>
                  <a:srgbClr val="0000FF"/>
                </a:solidFill>
              </a:ln>
              <a:solidFill>
                <a:srgbClr val="00CCFF"/>
              </a:solidFill>
              <a:latin typeface="3sewa" panose="00000400000000000000" pitchFamily="2" charset="0"/>
              <a:cs typeface="Kalimati" panose="00000400000000000000" pitchFamily="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Rectangle 4"/>
          <p:cNvSpPr>
            <a:spLocks noChangeArrowheads="1"/>
          </p:cNvSpPr>
          <p:nvPr/>
        </p:nvSpPr>
        <p:spPr bwMode="auto">
          <a:xfrm>
            <a:off x="0" y="152400"/>
            <a:ext cx="9906000" cy="52387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b" hangingPunct="1">
              <a:defRPr/>
            </a:pPr>
            <a:r>
              <a:rPr lang="ne-NP" sz="28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पूर्वाधार विकास तर्फ</a:t>
            </a:r>
            <a:endParaRPr lang="en-US" sz="28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91044341"/>
              </p:ext>
            </p:extLst>
          </p:nvPr>
        </p:nvGraphicFramePr>
        <p:xfrm>
          <a:off x="14288" y="676275"/>
          <a:ext cx="9891713" cy="625638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513"/>
                <a:gridCol w="3062952"/>
                <a:gridCol w="980575"/>
                <a:gridCol w="1136576"/>
                <a:gridCol w="1146127"/>
                <a:gridCol w="2893970"/>
              </a:tblGrid>
              <a:tr h="78280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सि.नं.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योजना तथा कार्यक्रमको नाम 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बजेट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वित्तीय प्रगति (%)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भौतिक प्रगति (%)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मुख्य उपलब्धी तथा क्रियाकलाप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255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निर्माण, खरीद तथा अध्यन  सम्बन्धी विवरण(न.पा. अन्तर्गत) 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8767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बिधुत फलामे पोल खरीद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१५०००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९७२ थान ८ मि. 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Steel Tubular 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पोल (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Full Galvanized) 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सम्बन्धित वडा कार्यालय र नगरपालिकामा वितरण भएको 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9654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u="none" strike="noStrike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चार पांग्रे हलुका साधन खरीद</a:t>
                      </a:r>
                      <a:endParaRPr lang="ne-NP" sz="2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५०००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चार पांग्रे हलुका सवारी साधन </a:t>
                      </a:r>
                      <a:r>
                        <a:rPr lang="ne-NP" sz="18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थान-</a:t>
                      </a:r>
                      <a:r>
                        <a:rPr lang="en-US" sz="18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ne-NP" sz="18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</a:t>
                      </a:r>
                      <a:r>
                        <a:rPr lang="en-US" sz="18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ne-NP" sz="18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(</a:t>
                      </a:r>
                      <a:r>
                        <a:rPr lang="en-US" sz="1800" u="none" strike="noStrike" dirty="0" err="1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Mahendra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Scorpio </a:t>
                      </a:r>
                      <a:r>
                        <a:rPr lang="en-US" sz="1800" u="none" strike="noStrike" dirty="0" err="1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S4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+ </a:t>
                      </a:r>
                      <a:r>
                        <a:rPr lang="en-US" sz="1800" u="none" strike="noStrike" dirty="0" err="1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4WD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) 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खरीद भएको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767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तार </a:t>
                      </a:r>
                      <a:r>
                        <a:rPr lang="ne-NP" sz="24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जाली</a:t>
                      </a:r>
                      <a:r>
                        <a:rPr lang="en-US" sz="24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ne-NP" sz="24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(</a:t>
                      </a:r>
                      <a:r>
                        <a:rPr lang="en-US" sz="24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Gabion Box) </a:t>
                      </a:r>
                      <a:r>
                        <a:rPr lang="ne-NP" sz="24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खरीद कार्य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२०००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x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x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 को ३६० थान र १.५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x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x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 को १५० </a:t>
                      </a:r>
                      <a:r>
                        <a:rPr lang="ne-NP" sz="18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थान गरी ५१० थान तार 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जाली खरीद भइ वडा र नगरपालिकामा वितरण </a:t>
                      </a:r>
                      <a:r>
                        <a:rPr lang="ne-NP" sz="18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भएको</a:t>
                      </a:r>
                      <a:r>
                        <a:rPr lang="en-US" sz="18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8767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४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पहरो </a:t>
                      </a:r>
                      <a:r>
                        <a:rPr lang="en-US" sz="24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Cutting </a:t>
                      </a:r>
                      <a:r>
                        <a:rPr lang="ne-NP" sz="24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हुन्द्रुंग-भालुबन सडक खण्ड 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९७ मि. लम्बाइ ,हुन्द्रुंग सडक खण्ड चट्टान काटि साघुरो बाटोलाई फराकिलो पर्ने कार्य भएको 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57616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जल्केनी-जितपुर-कदमबास(नया बाटो)-भैसे सडक खण्डमा सडक विस्तार,पर्खाल निर्माण र ढल व्यवस्थापन कार्यहरु 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२८५०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७८ मि. टेवा पर्खाल,२३८मि. बाटो चौडा,२ वटा भवन संरचनाहरु हटाइएको ,४५०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mm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Hume pipe 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८ वटा र २ वटा </a:t>
                      </a:r>
                      <a:r>
                        <a:rPr lang="en-US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Collection Chamber </a:t>
                      </a:r>
                      <a:r>
                        <a:rPr lang="ne-NP" sz="18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हरुको निर्माण कार्य भएको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40775" y="304800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0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946" name="Title 1"/>
          <p:cNvSpPr>
            <a:spLocks noGrp="1"/>
          </p:cNvSpPr>
          <p:nvPr>
            <p:ph type="title" idx="4294967295"/>
          </p:nvPr>
        </p:nvSpPr>
        <p:spPr>
          <a:xfrm>
            <a:off x="0" y="1619250"/>
            <a:ext cx="9906000" cy="3181350"/>
          </a:xfrm>
        </p:spPr>
        <p:txBody>
          <a:bodyPr/>
          <a:lstStyle/>
          <a:p>
            <a:pPr algn="ctr" eaLnBrk="1" hangingPunct="1"/>
            <a:r>
              <a:rPr lang="ne-NP" altLang="en-US" sz="16600" b="1" dirty="0" smtClean="0">
                <a:solidFill>
                  <a:srgbClr val="00B050"/>
                </a:solidFill>
                <a:latin typeface="Preeti" pitchFamily="2" charset="0"/>
                <a:ea typeface="Kalimati" panose="00000400000000000000" pitchFamily="2"/>
                <a:cs typeface="Kalimati" panose="00000400000000000000" pitchFamily="2"/>
              </a:rPr>
              <a:t>बेरुजु तर्फ</a:t>
            </a:r>
            <a:endParaRPr lang="en-US" altLang="en-US" sz="16600" b="1" dirty="0" smtClean="0">
              <a:solidFill>
                <a:srgbClr val="00B050"/>
              </a:solidFill>
              <a:latin typeface="Preeti" pitchFamily="2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970" name="Title 1"/>
          <p:cNvSpPr txBox="1">
            <a:spLocks/>
          </p:cNvSpPr>
          <p:nvPr/>
        </p:nvSpPr>
        <p:spPr bwMode="auto">
          <a:xfrm>
            <a:off x="0" y="30163"/>
            <a:ext cx="9906000" cy="427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algn="ctr" eaLnBrk="1" hangingPunct="1"/>
            <a:r>
              <a:rPr lang="ne-NP" altLang="en-US" sz="2000" b="1" dirty="0">
                <a:solidFill>
                  <a:srgbClr val="00B050"/>
                </a:solidFill>
                <a:latin typeface="Preeti" pitchFamily="2" charset="0"/>
                <a:ea typeface="Kalimati" panose="00000400000000000000" pitchFamily="2"/>
                <a:cs typeface="Kalimati" panose="00000400000000000000" pitchFamily="2"/>
              </a:rPr>
              <a:t>केन्द्रीय अनुदान तर्फको बेरुजु</a:t>
            </a:r>
            <a:endParaRPr lang="en-US" altLang="en-US" sz="2000" b="1" dirty="0">
              <a:solidFill>
                <a:srgbClr val="00B050"/>
              </a:solidFill>
              <a:latin typeface="Preeti" pitchFamily="2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1805831"/>
              </p:ext>
            </p:extLst>
          </p:nvPr>
        </p:nvGraphicFramePr>
        <p:xfrm>
          <a:off x="1" y="849313"/>
          <a:ext cx="9829800" cy="311308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401587"/>
                <a:gridCol w="1401587"/>
                <a:gridCol w="1517311"/>
                <a:gridCol w="1962223"/>
                <a:gridCol w="1056581"/>
                <a:gridCol w="1282991"/>
                <a:gridCol w="1207520"/>
              </a:tblGrid>
              <a:tr h="858570">
                <a:tc rowSpan="2">
                  <a:txBody>
                    <a:bodyPr/>
                    <a:lstStyle/>
                    <a:p>
                      <a:pPr algn="ctr"/>
                      <a:r>
                        <a:rPr lang="ne-NP" sz="24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आ.व.</a:t>
                      </a:r>
                      <a:endParaRPr lang="en-US" sz="24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45" marR="91445" marT="45747" marB="45747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e-NP" sz="24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कुल बेरुजु रकम रु.</a:t>
                      </a:r>
                      <a:endParaRPr lang="en-US" sz="24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45" marR="91445" marT="45747" marB="45747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e-NP" sz="24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फछ्‌र्यौट</a:t>
                      </a:r>
                      <a:r>
                        <a:rPr lang="ne-NP" sz="2400" b="0" baseline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 रकम रु.</a:t>
                      </a:r>
                      <a:endParaRPr lang="en-US" sz="24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45" marR="91445" marT="45747" marB="45747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e-NP" sz="24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फछ्‌र्यौट</a:t>
                      </a:r>
                      <a:r>
                        <a:rPr lang="ne-NP" sz="2400" b="0" baseline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 प्रतिशत</a:t>
                      </a:r>
                      <a:endParaRPr lang="en-US" sz="24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45" marR="91445" marT="45747" marB="45747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e-NP" sz="24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बाँकी बेरुजु</a:t>
                      </a:r>
                      <a:endParaRPr lang="en-US" sz="24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45" marR="91445" marT="45747" marB="45747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72193"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मलेपबाट</a:t>
                      </a:r>
                      <a:endParaRPr lang="en-US" sz="24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45" marR="91445" marT="45747" marB="45747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बेरुजु फछ्‌र्यौट</a:t>
                      </a:r>
                      <a:r>
                        <a:rPr lang="ne-NP" sz="2400" b="0" baseline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 समितिबाट</a:t>
                      </a:r>
                      <a:endParaRPr lang="en-US" sz="24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45" marR="91445" marT="45747" marB="45747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जम्मा</a:t>
                      </a:r>
                      <a:endParaRPr lang="en-US" sz="24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45" marR="91445" marT="45747" marB="45747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/>
                </a:tc>
              </a:tr>
              <a:tr h="118232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NagarikNUM" pitchFamily="2" charset="0"/>
                          <a:cs typeface="Kalimati" panose="00000400000000000000" pitchFamily="2"/>
                        </a:rPr>
                        <a:t>2073-74</a:t>
                      </a:r>
                      <a:endParaRPr lang="en-US" sz="28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1445" marR="91445" marT="45747" marB="45747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4201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7036" marR="7036" marT="70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3353</a:t>
                      </a:r>
                    </a:p>
                  </a:txBody>
                  <a:tcPr marL="7036" marR="7036" marT="70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</a:p>
                  </a:txBody>
                  <a:tcPr marL="7036" marR="7036" marT="70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</a:rPr>
                        <a:t>3353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</a:endParaRPr>
                    </a:p>
                  </a:txBody>
                  <a:tcPr marL="7036" marR="7036" marT="70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</a:rPr>
                        <a:t>79.83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</a:endParaRPr>
                    </a:p>
                  </a:txBody>
                  <a:tcPr marL="7036" marR="7036" marT="70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</a:rPr>
                        <a:t>847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</a:endParaRPr>
                    </a:p>
                  </a:txBody>
                  <a:tcPr marL="7036" marR="7036" marT="7043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21763379"/>
              </p:ext>
            </p:extLst>
          </p:nvPr>
        </p:nvGraphicFramePr>
        <p:xfrm>
          <a:off x="-1" y="4114800"/>
          <a:ext cx="9829801" cy="14697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9829801"/>
              </a:tblGrid>
              <a:tr h="1469707">
                <a:tc>
                  <a:txBody>
                    <a:bodyPr/>
                    <a:lstStyle/>
                    <a:p>
                      <a:pPr algn="just">
                        <a:lnSpc>
                          <a:spcPct val="150000"/>
                        </a:lnSpc>
                      </a:pPr>
                      <a:r>
                        <a:rPr lang="ne-NP" sz="200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नोट: साबिक गा.वि.स.हरुको मात्र पेस्की बेरुजु रहेकोले असुलिको लागी</a:t>
                      </a:r>
                      <a:r>
                        <a:rPr lang="ne-NP" sz="2000" baseline="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 वडा कार्यालयहरु मार्फत पत्राचार गरिएको </a:t>
                      </a:r>
                      <a:r>
                        <a:rPr lang="ne-NP" sz="200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| वाकी बेरुजु असुली र नियमित प्रक्रिया बाट फर्चौट भएको |</a:t>
                      </a:r>
                      <a:endParaRPr lang="en-US" sz="2000" dirty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</a:txBody>
                  <a:tcPr anchor="ctr"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8066" name="Title 1"/>
          <p:cNvSpPr>
            <a:spLocks noGrp="1"/>
          </p:cNvSpPr>
          <p:nvPr>
            <p:ph type="title" idx="4294967295"/>
          </p:nvPr>
        </p:nvSpPr>
        <p:spPr>
          <a:xfrm>
            <a:off x="19050" y="0"/>
            <a:ext cx="9886950" cy="609600"/>
          </a:xfrm>
        </p:spPr>
        <p:txBody>
          <a:bodyPr/>
          <a:lstStyle/>
          <a:p>
            <a:pPr algn="ctr" eaLnBrk="1" hangingPunct="1"/>
            <a:r>
              <a:rPr lang="ne-NP" altLang="en-US" sz="2800" b="1" dirty="0" smtClean="0">
                <a:solidFill>
                  <a:srgbClr val="00B050"/>
                </a:solidFill>
                <a:ea typeface="Kalimati" panose="00000400000000000000" pitchFamily="2"/>
                <a:cs typeface="Kalimati" panose="00000400000000000000" pitchFamily="2"/>
              </a:rPr>
              <a:t>उजुरी गुनासो</a:t>
            </a:r>
            <a:endParaRPr lang="en-US" altLang="en-US" sz="2800" b="1" dirty="0" smtClean="0">
              <a:solidFill>
                <a:srgbClr val="00B050"/>
              </a:solidFill>
              <a:ea typeface="Kalimati" panose="00000400000000000000" pitchFamily="2"/>
              <a:cs typeface="Kalimati" panose="00000400000000000000" pitchFamily="2"/>
            </a:endParaRPr>
          </a:p>
        </p:txBody>
      </p:sp>
      <p:graphicFrame>
        <p:nvGraphicFramePr>
          <p:cNvPr id="4" name="Content Placeholder 3"/>
          <p:cNvGraphicFramePr>
            <a:graphicFrameLocks noGrp="1"/>
          </p:cNvGraphicFramePr>
          <p:nvPr>
            <p:ph idx="4294967295"/>
            <p:extLst>
              <p:ext uri="{D42A27DB-BD31-4B8C-83A1-F6EECF244321}">
                <p14:modId xmlns:p14="http://schemas.microsoft.com/office/powerpoint/2010/main" val="194081316"/>
              </p:ext>
            </p:extLst>
          </p:nvPr>
        </p:nvGraphicFramePr>
        <p:xfrm>
          <a:off x="19051" y="627527"/>
          <a:ext cx="9734551" cy="51636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332719"/>
                <a:gridCol w="2025687"/>
                <a:gridCol w="2250763"/>
                <a:gridCol w="1125382"/>
              </a:tblGrid>
              <a:tr h="704142"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विवरण</a:t>
                      </a:r>
                      <a:endParaRPr lang="en-US" sz="2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जम्मा संख्या</a:t>
                      </a:r>
                      <a:endParaRPr lang="en-US" sz="2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फर्छोयोट</a:t>
                      </a:r>
                      <a:r>
                        <a:rPr lang="ne-NP" sz="2400" baseline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 संख्या</a:t>
                      </a:r>
                      <a:endParaRPr lang="en-US" sz="2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वाकी</a:t>
                      </a:r>
                      <a:endParaRPr lang="en-US" sz="2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91906"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3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अ.दु.अ.आ.का उजुरीहरु</a:t>
                      </a:r>
                      <a:endParaRPr lang="en-US" sz="32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२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२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०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1906">
                <a:tc>
                  <a:txBody>
                    <a:bodyPr/>
                    <a:lstStyle/>
                    <a:p>
                      <a:pPr marL="115888" marR="0" indent="0" algn="l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3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हेलो सरकारको उजुरीहरु</a:t>
                      </a:r>
                      <a:endParaRPr lang="en-US" sz="32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०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०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०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1906"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3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सतर्कता केन्द्रको उजुरीहरु</a:t>
                      </a:r>
                      <a:endParaRPr lang="en-US" sz="32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१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१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०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1906"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3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अन्य गुनासो/उजुरीहरु</a:t>
                      </a:r>
                      <a:endParaRPr lang="en-US" sz="32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५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५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०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1906"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32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कुल जम्मा</a:t>
                      </a:r>
                      <a:endParaRPr lang="en-US" sz="32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८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८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०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marT="45728" marB="45728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8104" name="Rectangle 5"/>
          <p:cNvSpPr>
            <a:spLocks noChangeArrowheads="1"/>
          </p:cNvSpPr>
          <p:nvPr/>
        </p:nvSpPr>
        <p:spPr bwMode="auto">
          <a:xfrm>
            <a:off x="26307" y="6019800"/>
            <a:ext cx="5848350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r>
              <a:rPr lang="ne-NP" altLang="en-US" sz="4000" dirty="0">
                <a:solidFill>
                  <a:srgbClr val="000000"/>
                </a:solidFill>
                <a:latin typeface="Kokila" panose="020B0604020202020204" pitchFamily="34" charset="0"/>
                <a:ea typeface="Kalimati" panose="00000400000000000000" pitchFamily="2"/>
                <a:cs typeface="Kokila" panose="020B0604020202020204" pitchFamily="34" charset="0"/>
              </a:rPr>
              <a:t>उजुरी फर्छ्यौट प्रतिशतः</a:t>
            </a:r>
            <a:r>
              <a:rPr lang="en-US" altLang="en-US" sz="4000" dirty="0">
                <a:solidFill>
                  <a:srgbClr val="000000"/>
                </a:solidFill>
                <a:latin typeface="Kokila" panose="020B0604020202020204" pitchFamily="34" charset="0"/>
                <a:ea typeface="Kalimati" panose="00000400000000000000" pitchFamily="2"/>
                <a:cs typeface="Kokila" panose="020B0604020202020204" pitchFamily="34" charset="0"/>
              </a:rPr>
              <a:t> </a:t>
            </a:r>
            <a:r>
              <a:rPr lang="ne-NP" altLang="en-US" sz="4000" dirty="0" smtClean="0">
                <a:solidFill>
                  <a:srgbClr val="000000"/>
                </a:solidFill>
                <a:latin typeface="Kokila" panose="020B0604020202020204" pitchFamily="34" charset="0"/>
                <a:ea typeface="Kalimati" panose="00000400000000000000" pitchFamily="2"/>
                <a:cs typeface="Kokila" panose="020B0604020202020204" pitchFamily="34" charset="0"/>
              </a:rPr>
              <a:t>१००</a:t>
            </a:r>
            <a:r>
              <a:rPr lang="ne-NP" altLang="en-US" sz="4000" dirty="0" smtClean="0">
                <a:solidFill>
                  <a:srgbClr val="00B050"/>
                </a:solidFill>
                <a:latin typeface="Kokila" panose="020B0604020202020204" pitchFamily="34" charset="0"/>
                <a:ea typeface="Kalimati" panose="00000400000000000000" pitchFamily="2"/>
                <a:cs typeface="Kokila" panose="020B0604020202020204" pitchFamily="34" charset="0"/>
              </a:rPr>
              <a:t> </a:t>
            </a:r>
            <a:r>
              <a:rPr lang="en-US" altLang="en-US" sz="4000" dirty="0">
                <a:solidFill>
                  <a:srgbClr val="00B050"/>
                </a:solidFill>
                <a:latin typeface="Kokila" panose="020B0604020202020204" pitchFamily="34" charset="0"/>
                <a:ea typeface="Kalimati" panose="00000400000000000000" pitchFamily="2"/>
                <a:cs typeface="Kokila" panose="020B0604020202020204" pitchFamily="34" charset="0"/>
              </a:rPr>
              <a:t>%</a:t>
            </a: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10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62" name="Rectangle 1"/>
          <p:cNvSpPr>
            <a:spLocks noChangeArrowheads="1"/>
          </p:cNvSpPr>
          <p:nvPr/>
        </p:nvSpPr>
        <p:spPr bwMode="auto">
          <a:xfrm>
            <a:off x="0" y="1676400"/>
            <a:ext cx="9906000" cy="2800767"/>
          </a:xfrm>
          <a:prstGeom prst="rect">
            <a:avLst/>
          </a:prstGeom>
          <a:solidFill>
            <a:schemeClr val="bg2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anchor="ctr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en-US" altLang="en-US" sz="8800" b="1" dirty="0" err="1" smtClean="0">
                <a:solidFill>
                  <a:srgbClr val="FF0000"/>
                </a:solidFill>
                <a:latin typeface="3sewa" panose="00000400000000000000" pitchFamily="2" charset="0"/>
              </a:rPr>
              <a:t>ut</a:t>
            </a:r>
            <a:r>
              <a:rPr lang="en-US" altLang="en-US" sz="8800" b="1" dirty="0">
                <a:solidFill>
                  <a:srgbClr val="FF0000"/>
                </a:solidFill>
                <a:latin typeface="3sewa" panose="00000400000000000000" pitchFamily="2" charset="0"/>
              </a:rPr>
              <a:t> </a:t>
            </a:r>
            <a:r>
              <a:rPr lang="en-US" altLang="en-US" sz="8800" b="1" dirty="0" err="1" smtClean="0">
                <a:solidFill>
                  <a:srgbClr val="FF0000"/>
                </a:solidFill>
                <a:latin typeface="3sewa" panose="00000400000000000000" pitchFamily="2" charset="0"/>
              </a:rPr>
              <a:t>aif</a:t>
            </a:r>
            <a:r>
              <a:rPr lang="en-US" altLang="en-US" sz="8800" b="1" dirty="0" smtClean="0">
                <a:solidFill>
                  <a:srgbClr val="FF0000"/>
                </a:solidFill>
                <a:latin typeface="3sewa" panose="00000400000000000000" pitchFamily="2" charset="0"/>
              </a:rPr>
              <a:t>{e/</a:t>
            </a:r>
            <a:r>
              <a:rPr lang="en-US" altLang="en-US" sz="8800" b="1" dirty="0" err="1" smtClean="0">
                <a:solidFill>
                  <a:srgbClr val="FF0000"/>
                </a:solidFill>
                <a:latin typeface="3sewa" panose="00000400000000000000" pitchFamily="2" charset="0"/>
              </a:rPr>
              <a:t>Lsf</a:t>
            </a:r>
            <a:r>
              <a:rPr lang="en-US" altLang="en-US" sz="8800" b="1" dirty="0" smtClean="0">
                <a:solidFill>
                  <a:srgbClr val="FF0000"/>
                </a:solidFill>
                <a:latin typeface="3sewa" panose="00000400000000000000" pitchFamily="2" charset="0"/>
              </a:rPr>
              <a:t> </a:t>
            </a:r>
            <a:r>
              <a:rPr lang="en-US" altLang="en-US" sz="8800" b="1" dirty="0" err="1">
                <a:solidFill>
                  <a:srgbClr val="FF0000"/>
                </a:solidFill>
                <a:latin typeface="3sewa" panose="00000400000000000000" pitchFamily="2" charset="0"/>
              </a:rPr>
              <a:t>pNn</a:t>
            </a:r>
            <a:r>
              <a:rPr lang="en-US" altLang="en-US" sz="8800" b="1" dirty="0">
                <a:solidFill>
                  <a:srgbClr val="FF0000"/>
                </a:solidFill>
                <a:latin typeface="3sewa" panose="00000400000000000000" pitchFamily="2" charset="0"/>
              </a:rPr>
              <a:t>]]Vo </a:t>
            </a:r>
            <a:r>
              <a:rPr lang="en-US" altLang="en-US" sz="8800" b="1" dirty="0" err="1">
                <a:solidFill>
                  <a:srgbClr val="FF0000"/>
                </a:solidFill>
                <a:latin typeface="3sewa" panose="00000400000000000000" pitchFamily="2" charset="0"/>
              </a:rPr>
              <a:t>sfo</a:t>
            </a:r>
            <a:r>
              <a:rPr lang="en-US" altLang="en-US" sz="8800" b="1" dirty="0">
                <a:solidFill>
                  <a:srgbClr val="FF0000"/>
                </a:solidFill>
                <a:latin typeface="3sewa" panose="00000400000000000000" pitchFamily="2" charset="0"/>
              </a:rPr>
              <a:t>{ ;</a:t>
            </a:r>
            <a:r>
              <a:rPr lang="en-US" altLang="en-US" sz="8800" b="1" dirty="0" err="1">
                <a:solidFill>
                  <a:srgbClr val="FF0000"/>
                </a:solidFill>
                <a:latin typeface="3sewa" panose="00000400000000000000" pitchFamily="2" charset="0"/>
              </a:rPr>
              <a:t>Dkfbgx</a:t>
            </a:r>
            <a:r>
              <a:rPr lang="en-US" altLang="en-US" sz="8800" b="1" dirty="0">
                <a:solidFill>
                  <a:srgbClr val="FF0000"/>
                </a:solidFill>
                <a:latin typeface="3sewa" panose="00000400000000000000" pitchFamily="2" charset="0"/>
              </a:rPr>
              <a:t>?</a:t>
            </a:r>
          </a:p>
        </p:txBody>
      </p:sp>
      <p:sp>
        <p:nvSpPr>
          <p:cNvPr id="92163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fld id="{B52D9B3D-AF07-4A6F-93F6-308663AC77AF}" type="slidenum">
              <a:rPr lang="en-US" altLang="en-US" sz="1200" smtClean="0">
                <a:solidFill>
                  <a:srgbClr val="898989"/>
                </a:solidFill>
                <a:latin typeface="Arial" panose="020B0604020202020204" pitchFamily="34" charset="0"/>
              </a:rPr>
              <a:pPr>
                <a:spcBef>
                  <a:spcPct val="0"/>
                </a:spcBef>
                <a:buFontTx/>
                <a:buNone/>
              </a:pPr>
              <a:t>104</a:t>
            </a:fld>
            <a:endParaRPr lang="en-US" altLang="en-US" sz="1200" smtClean="0">
              <a:solidFill>
                <a:srgbClr val="898989"/>
              </a:solidFill>
              <a:latin typeface="Arial" panose="020B0604020202020204" pitchFamily="34" charset="0"/>
            </a:endParaRPr>
          </a:p>
        </p:txBody>
      </p:sp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57947711"/>
              </p:ext>
            </p:extLst>
          </p:nvPr>
        </p:nvGraphicFramePr>
        <p:xfrm>
          <a:off x="12700" y="0"/>
          <a:ext cx="9893300" cy="609600"/>
        </p:xfrm>
        <a:graphic>
          <a:graphicData uri="http://schemas.openxmlformats.org/drawingml/2006/table">
            <a:tbl>
              <a:tblPr/>
              <a:tblGrid>
                <a:gridCol w="9893300"/>
              </a:tblGrid>
              <a:tr h="609600">
                <a:tc>
                  <a:txBody>
                    <a:bodyPr/>
                    <a:lstStyle/>
                    <a:p>
                      <a:pPr algn="ctr"/>
                      <a:r>
                        <a:rPr lang="ne-NP" sz="2800" b="1" kern="1200" dirty="0" smtClean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  <a:ea typeface="+mn-ea"/>
                          <a:cs typeface="Kokila" panose="020B0604020202020204" pitchFamily="34" charset="0"/>
                        </a:rPr>
                        <a:t>योजना कार्यान्वयनका सकारात्मक पक्षहरु</a:t>
                      </a:r>
                      <a:endParaRPr lang="en-US" sz="2800" kern="120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0" y="762000"/>
            <a:ext cx="9753600" cy="516359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57200" marR="0" lvl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e-NP" sz="28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आ.ब.०७४/०७५ मा नगर पालिका र वडा कार्यालयबाट बाँडफाँड बजेट कार्यान्वयन गर्न ४८७ वटा  उपभोक्ता समिति र ५६ बटा लक्षित समुहरु गठन भइ १३ करोड ३८ लाख वरावरको नगर पालिकासंग योजना तथा कार्यक्रम संचालनकालागि योजना सम्झौता भएको ।</a:t>
            </a:r>
            <a:endParaRPr lang="en-US" sz="28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57200" marR="0" lvl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e-NP" sz="28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५३७ बटा उपभोक्ता समिति र समुहले नगरपालिकाले तोकेको प्रकृया पुरागरी योजनाहरुको सयमानै कार्य सम्पन्न गरी भुक्तानी लगेको ।</a:t>
            </a:r>
            <a:endParaRPr lang="en-US" sz="28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57200" marR="0" lvl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e-NP" sz="28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उप प्रमुखज्यूको संयोजकत्वमा </a:t>
            </a:r>
            <a:r>
              <a:rPr lang="ne-NP" sz="28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नगरस्तरीय अनुगमन र स्थानीय अनुगमन समितिबाट योजना तथा कार्यक्रम अनुगमनगरि दोहोरो अनुगमन पद्दतीको बिकास गरिएको ।</a:t>
            </a:r>
            <a:endParaRPr lang="en-US" sz="28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57200" marR="0" lvl="0" indent="-4572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ü"/>
            </a:pPr>
            <a:r>
              <a:rPr lang="ne-NP" sz="28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नगर प्रमुखज्यू तथा अन्य </a:t>
            </a:r>
            <a:r>
              <a:rPr lang="ne-NP" sz="28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पदाधिकारि बाट </a:t>
            </a:r>
            <a:r>
              <a:rPr lang="ne-NP" sz="28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समय समयमा हुने योजना अनुगमनको </a:t>
            </a:r>
            <a:r>
              <a:rPr lang="ne-NP" sz="28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कार्यले </a:t>
            </a:r>
            <a:r>
              <a:rPr lang="ne-NP" sz="28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योजना तथा कार्यक्रम कार्यान्वयनमा प्रभावकारी रुपमा संचालन हुन थप मद्त पुगेको।</a:t>
            </a:r>
            <a:endParaRPr lang="en-US" sz="28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57200" marR="0" lvl="0" indent="-457200" algn="just">
              <a:lnSpc>
                <a:spcPct val="107000"/>
              </a:lnSpc>
              <a:spcBef>
                <a:spcPts val="0"/>
              </a:spcBef>
              <a:spcAft>
                <a:spcPts val="800"/>
              </a:spcAft>
              <a:buFont typeface="Wingdings" panose="05000000000000000000" pitchFamily="2" charset="2"/>
              <a:buChar char="ü"/>
            </a:pPr>
            <a:r>
              <a:rPr lang="ne-NP" sz="28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 </a:t>
            </a:r>
            <a:r>
              <a:rPr lang="ne-NP" sz="28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वडा अध्यक्ष तथा सदस्यज्यूहरुले </a:t>
            </a:r>
            <a:r>
              <a:rPr lang="ne-NP" sz="28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आ-आफ्नो वडामा संचालीत योजनाहरु समयमानै सम्पन्न गर्न अहोरात्र खटीनुभइ योजना कार्यान्वयनमा सहज </a:t>
            </a:r>
            <a:r>
              <a:rPr lang="ne-NP" sz="28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बनाउनु </a:t>
            </a:r>
            <a:r>
              <a:rPr lang="ne-NP" sz="28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भएको </a:t>
            </a:r>
            <a:endParaRPr lang="en-US" sz="2800" dirty="0">
              <a:effectLst/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16628056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80801623"/>
              </p:ext>
            </p:extLst>
          </p:nvPr>
        </p:nvGraphicFramePr>
        <p:xfrm>
          <a:off x="12700" y="0"/>
          <a:ext cx="9893300" cy="685800"/>
        </p:xfrm>
        <a:graphic>
          <a:graphicData uri="http://schemas.openxmlformats.org/drawingml/2006/table">
            <a:tbl>
              <a:tblPr/>
              <a:tblGrid>
                <a:gridCol w="9893300"/>
              </a:tblGrid>
              <a:tr h="685800">
                <a:tc>
                  <a:txBody>
                    <a:bodyPr/>
                    <a:lstStyle/>
                    <a:p>
                      <a:pPr algn="ctr"/>
                      <a:r>
                        <a:rPr lang="ne-NP" sz="2800" b="1" kern="1200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योजना तथा कार्यक्रम कार्यान्वयनका समस्या तथा चुनौतीहरु</a:t>
                      </a:r>
                      <a:endParaRPr lang="en-US" sz="4000" kern="1200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32" marB="0" anchor="ctr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12700" y="685800"/>
            <a:ext cx="9893300" cy="60199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marR="0" lvl="1" indent="-4064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बजेट तथा कार्यक्रम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सानो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रकममा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समेत बाँडफाँड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भएको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कारणले योजना संख्या धेरै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हुँदा कार्यान्वयनमा कठिनाइ भएको ।  </a:t>
            </a:r>
            <a:endParaRPr lang="en-US" sz="24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65138" lvl="1" indent="-4064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उपभोक्त्ता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समितिलार्इ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नगरपालिकाबाट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अभिमुखीकरणा तालीम संचालन नहुदा उपभोक्ताहरु योजना तथा कार्यक्रम कार्यान्वनयनको सम्वन्धमा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अल्मलिएको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।</a:t>
            </a:r>
            <a:endParaRPr lang="en-US" sz="24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65138" lvl="1" indent="-4064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योजना सम्झौताकालागी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नगरपालिकाले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तोकेको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शर्तका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बिषयमा वडा कार्यालहरुले नगरपालिकामा योजना सम्झौता र भुक्तानीका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लागि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सिफारीस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गर्दा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आवस्यक कागजात चेक जाँच नगरी सिफारीस मात्र दिइ नगरपालिकामा उपभोक्ता समिति पठाउँदा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उपभोक्ताहरुमा कठिनाइ भएको ।</a:t>
            </a:r>
            <a:endParaRPr lang="en-US" sz="24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65138" lvl="1" indent="-4064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म्यानुयल रुपमा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योजना शाखामा कामकाज गर्दा जनशक्ती कम भर्इ अधिक योजनाहरुको कार्यान्वयन गर्नु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पर्दा कठीनाइ।</a:t>
            </a:r>
            <a:endParaRPr lang="en-US" sz="2400" dirty="0" smtClean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65138" lvl="1" indent="-4064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तोकीएको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समय भित्र योजना तथा कार्यक्रम उपभोक्ता समितिले समयमै सम्पन्न नगरी सम्झौताको म्याद गुजारी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आ.ब.को अन्त्यमा भुक्तानि </a:t>
            </a: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लीने चाप वढेको </a:t>
            </a:r>
            <a:r>
              <a:rPr lang="ne-NP" sz="24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।</a:t>
            </a:r>
            <a:endParaRPr lang="en-US" sz="2400" dirty="0" smtClean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65138" lvl="1" indent="-4064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ne-NP" sz="2400" dirty="0" smtClean="0">
                <a:latin typeface="Kokila" panose="020B0604020202020204" pitchFamily="34" charset="0"/>
                <a:cs typeface="Kokila" panose="020B0604020202020204" pitchFamily="34" charset="0"/>
              </a:rPr>
              <a:t>उप </a:t>
            </a:r>
            <a:r>
              <a:rPr lang="ne-NP" sz="2400" dirty="0">
                <a:latin typeface="Kokila" panose="020B0604020202020204" pitchFamily="34" charset="0"/>
                <a:cs typeface="Kokila" panose="020B0604020202020204" pitchFamily="34" charset="0"/>
              </a:rPr>
              <a:t>प्रमुखज्युको </a:t>
            </a:r>
            <a:r>
              <a:rPr lang="ne-NP" sz="2400" dirty="0" smtClean="0">
                <a:latin typeface="Kokila" panose="020B0604020202020204" pitchFamily="34" charset="0"/>
                <a:cs typeface="Kokila" panose="020B0604020202020204" pitchFamily="34" charset="0"/>
              </a:rPr>
              <a:t>संयोजकत्वमा </a:t>
            </a:r>
            <a:r>
              <a:rPr lang="ne-NP" sz="2400" dirty="0">
                <a:latin typeface="Kokila" panose="020B0604020202020204" pitchFamily="34" charset="0"/>
                <a:cs typeface="Kokila" panose="020B0604020202020204" pitchFamily="34" charset="0"/>
              </a:rPr>
              <a:t>गठन भएको नगर स्तरीय योजना तथा कार्यक्रम अनुगमन समितिले धेरै योजना तथा कार्यक्रमको अनुगमन गर्नुपर्ने र </a:t>
            </a:r>
            <a:r>
              <a:rPr lang="ne-NP" sz="2400" dirty="0" smtClean="0">
                <a:latin typeface="Kokila" panose="020B0604020202020204" pitchFamily="34" charset="0"/>
                <a:cs typeface="Kokila" panose="020B0604020202020204" pitchFamily="34" charset="0"/>
              </a:rPr>
              <a:t>श्रोत, साधन र समयको </a:t>
            </a:r>
            <a:r>
              <a:rPr lang="ne-NP" sz="2400" dirty="0">
                <a:latin typeface="Kokila" panose="020B0604020202020204" pitchFamily="34" charset="0"/>
                <a:cs typeface="Kokila" panose="020B0604020202020204" pitchFamily="34" charset="0"/>
              </a:rPr>
              <a:t>कमिबाट प्रयाप्त स्थलगत अनुगमन गर्न </a:t>
            </a:r>
            <a:r>
              <a:rPr lang="ne-NP" sz="2400" dirty="0" smtClean="0">
                <a:latin typeface="Kokila" panose="020B0604020202020204" pitchFamily="34" charset="0"/>
                <a:cs typeface="Kokila" panose="020B0604020202020204" pitchFamily="34" charset="0"/>
              </a:rPr>
              <a:t>कठिनाइ भएको ।</a:t>
            </a:r>
            <a:endParaRPr lang="en-US" sz="2400" dirty="0"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465138" lvl="1" indent="-4064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ne-NP" sz="2400" dirty="0" smtClean="0">
                <a:latin typeface="Kokila" panose="020B0604020202020204" pitchFamily="34" charset="0"/>
                <a:cs typeface="Kokila" panose="020B0604020202020204" pitchFamily="34" charset="0"/>
              </a:rPr>
              <a:t>सडक </a:t>
            </a:r>
            <a:r>
              <a:rPr lang="ne-NP" sz="2400" dirty="0">
                <a:latin typeface="Kokila" panose="020B0604020202020204" pitchFamily="34" charset="0"/>
                <a:cs typeface="Kokila" panose="020B0604020202020204" pitchFamily="34" charset="0"/>
              </a:rPr>
              <a:t>कालोपत्रे गर्नेकामको म्याद आषाढ १५ तोकिएकोमा यो बर्ष बर्षात छिटोहुदा तोकिएको समयमा काम सम्पन्न नभएको </a:t>
            </a:r>
            <a:r>
              <a:rPr lang="ne-NP" sz="2400" dirty="0" smtClean="0">
                <a:latin typeface="Kokila" panose="020B0604020202020204" pitchFamily="34" charset="0"/>
                <a:cs typeface="Kokila" panose="020B0604020202020204" pitchFamily="34" charset="0"/>
              </a:rPr>
              <a:t>।</a:t>
            </a:r>
          </a:p>
          <a:p>
            <a:pPr marL="465138" lvl="1" indent="-406400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"/>
            </a:pPr>
            <a:r>
              <a:rPr lang="ne-NP" sz="24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५ वटा उपभोक्ता समितिले र १ वटा समुहले नगर पालिका संग योजना सम्झौता गरे पनि काम सम्पन्न नगरेको।</a:t>
            </a:r>
            <a:endParaRPr lang="en-US" sz="24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58738" lvl="1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</a:pPr>
            <a:endParaRPr lang="en-US" sz="24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4893585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22124394"/>
              </p:ext>
            </p:extLst>
          </p:nvPr>
        </p:nvGraphicFramePr>
        <p:xfrm>
          <a:off x="12700" y="0"/>
          <a:ext cx="9893300" cy="762000"/>
        </p:xfrm>
        <a:graphic>
          <a:graphicData uri="http://schemas.openxmlformats.org/drawingml/2006/table">
            <a:tbl>
              <a:tblPr/>
              <a:tblGrid>
                <a:gridCol w="9893300"/>
              </a:tblGrid>
              <a:tr h="762000">
                <a:tc>
                  <a:txBody>
                    <a:bodyPr/>
                    <a:lstStyle/>
                    <a:p>
                      <a:pPr algn="ctr"/>
                      <a:r>
                        <a:rPr lang="ne-NP" sz="4000" b="1" kern="1200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सिकाइ</a:t>
                      </a:r>
                      <a:endParaRPr lang="en-US" sz="4000" kern="1200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32" marB="0" anchor="b">
                    <a:lnL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>
                      <a:noFill/>
                    </a:lnR>
                    <a:lnT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sp>
        <p:nvSpPr>
          <p:cNvPr id="2" name="Rectangle 1"/>
          <p:cNvSpPr/>
          <p:nvPr/>
        </p:nvSpPr>
        <p:spPr>
          <a:xfrm>
            <a:off x="88900" y="762000"/>
            <a:ext cx="9740900" cy="37809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465138" marR="0" lvl="2" indent="-465138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"/>
            </a:pP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उपभोक्ता समितिलाइ पहिलो चौमासीक र दोश्रो चौमासीक भित्रमा नगरपालिका बाट </a:t>
            </a:r>
            <a:r>
              <a:rPr lang="ne-NP" sz="32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उपभोक्ता समितिका पदाधिकारीहरुलाई  </a:t>
            </a: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अभिमुखीकरण तालिम </a:t>
            </a:r>
            <a:r>
              <a:rPr lang="ne-NP" sz="32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दिनुपर्ने ।</a:t>
            </a:r>
            <a:endParaRPr lang="en-US" sz="3200" dirty="0" smtClean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65138" lvl="2" indent="-465138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"/>
            </a:pP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योजना हरुको बिबरण सफ्टवयर मार्फत राख्ने ब्यवस्था मिलाउने ।</a:t>
            </a:r>
            <a:endParaRPr lang="en-US" sz="32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65138" lvl="2" indent="-465138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"/>
            </a:pP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चैत्र मसान्त भित्रमा </a:t>
            </a:r>
            <a:r>
              <a:rPr lang="ne-NP" sz="32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सम्पूर्ण </a:t>
            </a: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योजनाहरु </a:t>
            </a:r>
            <a:r>
              <a:rPr lang="ne-NP" sz="32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सम्झौता गरी </a:t>
            </a: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सक्नुपर्ने </a:t>
            </a:r>
            <a:r>
              <a:rPr lang="ne-NP" sz="32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ब्यवस्था अनिवार्य गर्नुपर्ने </a:t>
            </a: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।</a:t>
            </a:r>
            <a:endParaRPr lang="en-US" sz="32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65138" lvl="2" indent="-465138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"/>
            </a:pP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ठेक्का </a:t>
            </a:r>
            <a:r>
              <a:rPr lang="ne-NP" sz="32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प्रकृया </a:t>
            </a: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मार्फत गरिने कार्यहरु पहिलो चौमासिकमा नै ठेक्का लगाउने र </a:t>
            </a:r>
            <a:r>
              <a:rPr lang="ne-NP" sz="32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जेस्ठ </a:t>
            </a: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१५ भित्रमा सम्पन्न </a:t>
            </a:r>
            <a:r>
              <a:rPr lang="ne-NP" sz="32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गर्नुपर्ने </a:t>
            </a: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।</a:t>
            </a:r>
            <a:endParaRPr lang="en-US" sz="32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  <a:p>
            <a:pPr marL="465138" lvl="2" indent="-465138" algn="just">
              <a:lnSpc>
                <a:spcPct val="107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"/>
            </a:pPr>
            <a:r>
              <a:rPr lang="ne-NP" sz="3200" dirty="0" smtClean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केन्द्र, प्रदेश </a:t>
            </a:r>
            <a:r>
              <a:rPr lang="ne-NP" sz="3200" dirty="0">
                <a:latin typeface="Kokila" panose="020B0604020202020204" pitchFamily="34" charset="0"/>
                <a:ea typeface="Calibri" panose="020F0502020204030204" pitchFamily="34" charset="0"/>
                <a:cs typeface="Kokila" panose="020B0604020202020204" pitchFamily="34" charset="0"/>
              </a:rPr>
              <a:t>संघ संस्था र गैर सरकारी संस्था संग समन्वय गरी दोहोरोपन हुन नदिने ।</a:t>
            </a:r>
            <a:endParaRPr lang="en-US" sz="3200" dirty="0">
              <a:latin typeface="Kokila" panose="020B0604020202020204" pitchFamily="34" charset="0"/>
              <a:ea typeface="Calibri" panose="020F050202020403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16090277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0155346"/>
              </p:ext>
            </p:extLst>
          </p:nvPr>
        </p:nvGraphicFramePr>
        <p:xfrm>
          <a:off x="2209800" y="2514600"/>
          <a:ext cx="5867400" cy="1106746"/>
        </p:xfrm>
        <a:graphic>
          <a:graphicData uri="http://schemas.openxmlformats.org/drawingml/2006/table">
            <a:tbl>
              <a:tblPr/>
              <a:tblGrid>
                <a:gridCol w="5867400"/>
              </a:tblGrid>
              <a:tr h="1066800">
                <a:tc>
                  <a:txBody>
                    <a:bodyPr/>
                    <a:lstStyle/>
                    <a:p>
                      <a:pPr algn="ctr" fontAlgn="b"/>
                      <a:r>
                        <a:rPr lang="en-US" sz="7200" b="1" i="0" u="none" strike="noStrike" dirty="0">
                          <a:solidFill>
                            <a:srgbClr val="000000"/>
                          </a:solidFill>
                          <a:latin typeface="3sewa" panose="00000400000000000000" pitchFamily="2" charset="0"/>
                        </a:rPr>
                        <a:t>s]</a:t>
                      </a:r>
                      <a:r>
                        <a:rPr lang="en-US" sz="7200" b="1" i="0" u="none" strike="noStrike" dirty="0" err="1">
                          <a:solidFill>
                            <a:srgbClr val="000000"/>
                          </a:solidFill>
                          <a:latin typeface="3sewa" panose="00000400000000000000" pitchFamily="2" charset="0"/>
                        </a:rPr>
                        <a:t>xL</a:t>
                      </a:r>
                      <a:r>
                        <a:rPr lang="en-US" sz="7200" b="1" i="0" u="none" strike="noStrike" baseline="0" dirty="0">
                          <a:solidFill>
                            <a:srgbClr val="000000"/>
                          </a:solidFill>
                          <a:latin typeface="3sewa" panose="00000400000000000000" pitchFamily="2" charset="0"/>
                        </a:rPr>
                        <a:t>  </a:t>
                      </a:r>
                      <a:r>
                        <a:rPr lang="en-US" sz="7200" b="1" i="0" u="none" strike="noStrike" baseline="0" dirty="0" err="1" smtClean="0">
                          <a:solidFill>
                            <a:srgbClr val="000000"/>
                          </a:solidFill>
                          <a:latin typeface="3sewa" panose="00000400000000000000" pitchFamily="2" charset="0"/>
                        </a:rPr>
                        <a:t>emnsx</a:t>
                      </a:r>
                      <a:r>
                        <a:rPr lang="en-US" sz="7200" b="1" i="0" u="none" strike="noStrike" baseline="0" dirty="0" smtClean="0">
                          <a:solidFill>
                            <a:srgbClr val="000000"/>
                          </a:solidFill>
                          <a:latin typeface="3sewa" panose="00000400000000000000" pitchFamily="2" charset="0"/>
                        </a:rPr>
                        <a:t>?</a:t>
                      </a:r>
                      <a:endParaRPr lang="en-US" sz="7200" b="1" i="0" u="none" strike="noStrike" dirty="0">
                        <a:solidFill>
                          <a:srgbClr val="000000"/>
                        </a:solidFill>
                        <a:latin typeface="3sewa" panose="00000400000000000000" pitchFamily="2" charset="0"/>
                      </a:endParaRPr>
                    </a:p>
                  </a:txBody>
                  <a:tcPr marL="9525" marR="9525" marT="9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8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1945051"/>
              </p:ext>
            </p:extLst>
          </p:nvPr>
        </p:nvGraphicFramePr>
        <p:xfrm>
          <a:off x="0" y="7257"/>
          <a:ext cx="9906000" cy="436186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399143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ldq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/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fi6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«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rLgsf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] 5]Gb'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dxfgu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/;+u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elugL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DjGw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lj:tf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/sf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ljifodf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5nkmn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endParaRPr lang="en-US" sz="4800" b="1" i="0" u="none" strike="noStrike" dirty="0">
                        <a:solidFill>
                          <a:srgbClr val="000000"/>
                        </a:solidFill>
                        <a:latin typeface="3sewa" panose="00000400000000000000" pitchFamily="2" charset="0"/>
                      </a:endParaRPr>
                    </a:p>
                  </a:txBody>
                  <a:tcPr marL="9525" marR="9525" marT="9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43444"/>
            <a:ext cx="9906000" cy="6568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2279979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0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3121489"/>
              </p:ext>
            </p:extLst>
          </p:nvPr>
        </p:nvGraphicFramePr>
        <p:xfrm>
          <a:off x="0" y="7257"/>
          <a:ext cx="9906000" cy="436186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399143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lgoldt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gu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 ;/;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kmfO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qmddf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Djf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wg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'{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xF'b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k|d'v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Ho" </a:t>
                      </a:r>
                      <a:endParaRPr lang="en-US" sz="6600" b="1" i="0" u="none" strike="noStrike" dirty="0">
                        <a:solidFill>
                          <a:srgbClr val="000000"/>
                        </a:solidFill>
                        <a:latin typeface="3sewa" panose="00000400000000000000" pitchFamily="2" charset="0"/>
                      </a:endParaRPr>
                    </a:p>
                  </a:txBody>
                  <a:tcPr marL="9525" marR="9525" marT="9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4514" y="443442"/>
            <a:ext cx="9891486" cy="64145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0166998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Rectangle 4"/>
          <p:cNvSpPr>
            <a:spLocks noChangeArrowheads="1"/>
          </p:cNvSpPr>
          <p:nvPr/>
        </p:nvSpPr>
        <p:spPr bwMode="auto">
          <a:xfrm>
            <a:off x="0" y="152400"/>
            <a:ext cx="9906000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b" hangingPunct="1">
              <a:defRPr/>
            </a:pPr>
            <a:r>
              <a:rPr lang="ne-NP" sz="2800" b="1" dirty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पूर्वाधार विकास </a:t>
            </a:r>
            <a:r>
              <a:rPr lang="ne-NP" sz="28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तर्फ</a:t>
            </a:r>
            <a:endParaRPr lang="en-US" sz="28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0246098"/>
              </p:ext>
            </p:extLst>
          </p:nvPr>
        </p:nvGraphicFramePr>
        <p:xfrm>
          <a:off x="14288" y="676275"/>
          <a:ext cx="9891713" cy="610901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513"/>
                <a:gridCol w="3062952"/>
                <a:gridCol w="980575"/>
                <a:gridCol w="147473"/>
                <a:gridCol w="989104"/>
                <a:gridCol w="1146128"/>
                <a:gridCol w="2893968"/>
              </a:tblGrid>
              <a:tr h="73899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सि.नं.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योजना तथा कार्यक्रमको नाम 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बजेट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वित्तीय प्रगति (%)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भौतिक प्रगति (%)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मुख्य उपलब्धी तथा क्रियाकलाप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3268">
                <a:tc gridSpan="7"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निर्माण, खरीद तथा अध्यन  सम्बन्धी विवरण(न.पा. अन्तर्गत) 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228616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६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न.पा. भवन निर्माण {१८५००००० मध्ये १२७२८०५६.६४ (२६.०५% घटी) मा ठेक्का सम्झौता भएको}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१२७२८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e-NP" sz="18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८२%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९१%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हात्ती पाइले,तल्लो बिम (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Foundation Beam),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जमिन तहको बिम(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Plinth Beam)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कार्य सम्पन्न भएको र पिलर र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Landscaping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कार्य बाकी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8616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७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जल्किने-कुण्डला </a:t>
                      </a:r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कालोपत्रे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  <a:p>
                      <a:pPr algn="ctr" fontAlgn="ctr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(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Pre-Mix </a:t>
                      </a:r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Carpeting</a:t>
                      </a:r>
                      <a:r>
                        <a:rPr lang="en-US" sz="2400" b="0" i="0" u="none" strike="noStrike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) </a:t>
                      </a:r>
                      <a:r>
                        <a:rPr lang="ne-NP" sz="2400" b="0" i="0" u="none" strike="noStrike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निर्माण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कार्य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५०००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e-NP" sz="18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५३.०४%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८८%</a:t>
                      </a:r>
                      <a:endParaRPr lang="ne-NP" sz="2800" b="0" i="0" u="none" strike="noStrike" dirty="0">
                        <a:solidFill>
                          <a:srgbClr val="FF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२७७मि. लम्बाइको पक्कि नाली,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Sub-grade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,</a:t>
                      </a:r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Sub-base,</a:t>
                      </a:r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Base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course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कार्य सम्पन्न भइ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Prime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coat,Tack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coat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र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Pre-mix carpeting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कार्य बाकी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627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८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Brest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Wall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निर्माण कार्य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२०००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e-NP" sz="18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४० मि. टेवा पर्खाल र माटो काट्ने कार्य (न.पा. भवन परिसर) सम्पन्न भएको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627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९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सौर्य सडक बत्ती खरीद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४५५६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e-NP" sz="18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जन सहभागितामा आधारित -४० थान सौर्य सडक बत्ती खरीद र वितरण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86666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HDEP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Pipe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खरीद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५००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३२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mm-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२२४५ मि.,२५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mm-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२३००र २०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mm-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२३००मि.खरीद र वितरण भएको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40775" y="304800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10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36012126"/>
              </p:ext>
            </p:extLst>
          </p:nvPr>
        </p:nvGraphicFramePr>
        <p:xfrm>
          <a:off x="0" y="0"/>
          <a:ext cx="9906000" cy="862906"/>
        </p:xfrm>
        <a:graphic>
          <a:graphicData uri="http://schemas.openxmlformats.org/drawingml/2006/table">
            <a:tbl>
              <a:tblPr/>
              <a:tblGrid>
                <a:gridCol w="9906000"/>
              </a:tblGrid>
              <a:tr h="399143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g+ !$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4f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kxf8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s6fg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u/L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of]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hgf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;~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rfng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]{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qmddf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k|d'v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Ho"jf6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ePsf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cg'udg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endParaRPr lang="en-US" sz="4800" b="1" i="0" u="none" strike="noStrike" dirty="0">
                        <a:solidFill>
                          <a:srgbClr val="000000"/>
                        </a:solidFill>
                        <a:latin typeface="3sewa" panose="00000400000000000000" pitchFamily="2" charset="0"/>
                      </a:endParaRPr>
                    </a:p>
                  </a:txBody>
                  <a:tcPr marL="9525" marR="9525" marT="9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33600" y="862906"/>
            <a:ext cx="5486400" cy="5995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430965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1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15547727"/>
              </p:ext>
            </p:extLst>
          </p:nvPr>
        </p:nvGraphicFramePr>
        <p:xfrm>
          <a:off x="1" y="0"/>
          <a:ext cx="9905998" cy="436186"/>
        </p:xfrm>
        <a:graphic>
          <a:graphicData uri="http://schemas.openxmlformats.org/drawingml/2006/table">
            <a:tbl>
              <a:tblPr/>
              <a:tblGrid>
                <a:gridCol w="9905998"/>
              </a:tblGrid>
              <a:tr h="399143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ljB'tLo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gSzf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k|0ffnL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DjlGw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cled'lvs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qmd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endParaRPr lang="en-US" sz="4800" b="1" i="0" u="none" strike="noStrike" dirty="0">
                        <a:solidFill>
                          <a:srgbClr val="000000"/>
                        </a:solidFill>
                        <a:latin typeface="3sewa" panose="00000400000000000000" pitchFamily="2" charset="0"/>
                      </a:endParaRPr>
                    </a:p>
                  </a:txBody>
                  <a:tcPr marL="9525" marR="9525" marT="9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436186"/>
            <a:ext cx="9905999" cy="642181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8127498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2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82979637"/>
              </p:ext>
            </p:extLst>
          </p:nvPr>
        </p:nvGraphicFramePr>
        <p:xfrm>
          <a:off x="1" y="-1"/>
          <a:ext cx="9905998" cy="609599"/>
        </p:xfrm>
        <a:graphic>
          <a:graphicData uri="http://schemas.openxmlformats.org/drawingml/2006/table">
            <a:tbl>
              <a:tblPr/>
              <a:tblGrid>
                <a:gridCol w="9905998"/>
              </a:tblGrid>
              <a:tr h="6095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g+ &amp; ;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fgf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] l;?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Ldf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h]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i7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gful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/s kl/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ro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kq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ljt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qmd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endParaRPr lang="en-US" sz="6600" b="1" i="0" u="none" strike="noStrike" dirty="0">
                        <a:solidFill>
                          <a:srgbClr val="000000"/>
                        </a:solidFill>
                        <a:latin typeface="3sewa" panose="00000400000000000000" pitchFamily="2" charset="0"/>
                      </a:endParaRPr>
                    </a:p>
                  </a:txBody>
                  <a:tcPr marL="9525" marR="9525" marT="9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609600"/>
            <a:ext cx="5116284" cy="427428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141684" y="609599"/>
            <a:ext cx="4764315" cy="42742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061629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39258971"/>
              </p:ext>
            </p:extLst>
          </p:nvPr>
        </p:nvGraphicFramePr>
        <p:xfrm>
          <a:off x="1" y="-1"/>
          <a:ext cx="9905998" cy="609599"/>
        </p:xfrm>
        <a:graphic>
          <a:graphicData uri="http://schemas.openxmlformats.org/drawingml/2006/table">
            <a:tbl>
              <a:tblPr/>
              <a:tblGrid>
                <a:gridCol w="9905998"/>
              </a:tblGrid>
              <a:tr h="609599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O{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G6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/ns O{§f 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tflnddf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k|d'v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Ho"jf6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Djf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wg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x'Fb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} </a:t>
                      </a:r>
                      <a:endParaRPr lang="en-US" sz="9600" b="1" i="0" u="none" strike="noStrike" dirty="0">
                        <a:solidFill>
                          <a:srgbClr val="000000"/>
                        </a:solidFill>
                        <a:latin typeface="3sewa" panose="00000400000000000000" pitchFamily="2" charset="0"/>
                      </a:endParaRPr>
                    </a:p>
                  </a:txBody>
                  <a:tcPr marL="9525" marR="9525" marT="9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0" y="609598"/>
            <a:ext cx="4762565" cy="427428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766195" y="631369"/>
            <a:ext cx="5139804" cy="4252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948070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85564001"/>
              </p:ext>
            </p:extLst>
          </p:nvPr>
        </p:nvGraphicFramePr>
        <p:xfrm>
          <a:off x="1" y="-1"/>
          <a:ext cx="9905998" cy="862906"/>
        </p:xfrm>
        <a:graphic>
          <a:graphicData uri="http://schemas.openxmlformats.org/drawingml/2006/table">
            <a:tbl>
              <a:tblPr/>
              <a:tblGrid>
                <a:gridCol w="9905998"/>
              </a:tblGrid>
              <a:tr h="609599">
                <a:tc>
                  <a:txBody>
                    <a:bodyPr/>
                    <a:lstStyle/>
                    <a:p>
                      <a:pPr algn="ctr"/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u0ftGq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lbj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; @)&amp;% sf]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cj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;/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/f ;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fFufrf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su9L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gu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kflnsfjf6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cfof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lht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sljt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jfrg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k|ltof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lutf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l;l;l6le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800" b="0" i="0" u="none" strike="noStrike" kern="1200" baseline="0" dirty="0" err="1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h8fg</a:t>
                      </a:r>
                      <a:r>
                        <a:rPr lang="en-US" sz="2800" b="0" i="0" u="none" strike="noStrike" kern="1200" baseline="0" dirty="0" smtClean="0">
                          <a:solidFill>
                            <a:schemeClr val="tx1"/>
                          </a:solidFill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. </a:t>
                      </a:r>
                      <a:endParaRPr lang="en-US" sz="16600" b="1" i="0" u="none" strike="noStrike" dirty="0">
                        <a:solidFill>
                          <a:srgbClr val="000000"/>
                        </a:solidFill>
                        <a:latin typeface="3sewa" panose="00000400000000000000" pitchFamily="2" charset="0"/>
                      </a:endParaRPr>
                    </a:p>
                  </a:txBody>
                  <a:tcPr marL="9525" marR="9525" marT="9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629" y="888304"/>
            <a:ext cx="9909628" cy="59696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1512673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9" name="Table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69023730"/>
              </p:ext>
            </p:extLst>
          </p:nvPr>
        </p:nvGraphicFramePr>
        <p:xfrm>
          <a:off x="1" y="-1"/>
          <a:ext cx="9905998" cy="497146"/>
        </p:xfrm>
        <a:graphic>
          <a:graphicData uri="http://schemas.openxmlformats.org/drawingml/2006/table">
            <a:tbl>
              <a:tblPr/>
              <a:tblGrid>
                <a:gridCol w="9905998"/>
              </a:tblGrid>
              <a:tr h="457201">
                <a:tc>
                  <a:txBody>
                    <a:bodyPr/>
                    <a:lstStyle/>
                    <a:p>
                      <a:pPr algn="ctr"/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gu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kflnsfaf6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h8fg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DkGg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ul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Psf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] l;=l;=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Sofd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/f ;+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rfng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200" b="0" i="0" u="none" strike="noStrike" kern="1200" baseline="0" dirty="0" err="1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cj:yfdf</a:t>
                      </a:r>
                      <a:r>
                        <a:rPr lang="en-US" sz="3200" b="0" i="0" u="none" strike="noStrike" kern="1200" baseline="0" dirty="0" smtClean="0">
                          <a:solidFill>
                            <a:schemeClr val="tx1"/>
                          </a:solidFill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endParaRPr lang="en-US" sz="34400" b="1" i="0" u="none" strike="noStrike" dirty="0">
                        <a:solidFill>
                          <a:srgbClr val="000000"/>
                        </a:solidFill>
                        <a:latin typeface="Preeti" pitchFamily="2" charset="0"/>
                      </a:endParaRPr>
                    </a:p>
                  </a:txBody>
                  <a:tcPr marL="9525" marR="9525" marT="9466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rgbClr val="D8D8D8"/>
                    </a:solidFill>
                  </a:tcPr>
                </a:tc>
              </a:tr>
            </a:tbl>
          </a:graphicData>
        </a:graphic>
      </p:graphicFrame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631" y="497145"/>
            <a:ext cx="9905998" cy="63608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3089461"/>
      </p:ext>
    </p:extLst>
  </p:cSld>
  <p:clrMapOvr>
    <a:masterClrMapping/>
  </p:clrMapOvr>
  <p:transition>
    <p:circle/>
  </p:transition>
  <p:timing>
    <p:tnLst>
      <p:par>
        <p:cTn id="1" dur="indefinite" restart="never" nodeType="tmRoot"/>
      </p:par>
    </p:tnLst>
  </p:timing>
</p:sld>
</file>

<file path=ppt/slides/slide1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idx="1"/>
          </p:nvPr>
        </p:nvSpPr>
        <p:spPr>
          <a:xfrm>
            <a:off x="152400" y="2438400"/>
            <a:ext cx="9448800" cy="2514600"/>
          </a:xfrm>
        </p:spPr>
        <p:txBody>
          <a:bodyPr/>
          <a:lstStyle/>
          <a:p>
            <a:pPr algn="ctr">
              <a:buFont typeface="Wingdings" panose="05000000000000000000" pitchFamily="2" charset="2"/>
              <a:buNone/>
              <a:defRPr/>
            </a:pPr>
            <a:r>
              <a:rPr lang="en-US" sz="13800" b="1" dirty="0" smtClean="0">
                <a:solidFill>
                  <a:srgbClr val="00FFFF"/>
                </a:solidFill>
                <a:latin typeface="3sewa" panose="00000400000000000000" pitchFamily="2" charset="0"/>
                <a:cs typeface="Kalimati" panose="00000400000000000000" pitchFamily="2"/>
              </a:rPr>
              <a:t>† </a:t>
            </a:r>
            <a:r>
              <a:rPr lang="en-US" sz="13800" b="1" dirty="0" err="1" smtClean="0">
                <a:solidFill>
                  <a:srgbClr val="00FFFF"/>
                </a:solidFill>
                <a:latin typeface="3sewa" panose="00000400000000000000" pitchFamily="2" charset="0"/>
                <a:cs typeface="Kalimati" panose="00000400000000000000" pitchFamily="2"/>
              </a:rPr>
              <a:t>wGojfb</a:t>
            </a:r>
            <a:r>
              <a:rPr lang="en-US" sz="13800" b="1" dirty="0" smtClean="0">
                <a:solidFill>
                  <a:srgbClr val="00FFFF"/>
                </a:solidFill>
                <a:latin typeface="3sewa" panose="00000400000000000000" pitchFamily="2" charset="0"/>
                <a:cs typeface="Kalimati" panose="00000400000000000000" pitchFamily="2"/>
              </a:rPr>
              <a:t> †</a:t>
            </a:r>
            <a:endParaRPr lang="en-US" sz="16600" b="1" dirty="0">
              <a:solidFill>
                <a:srgbClr val="00FFFF"/>
              </a:solidFill>
              <a:latin typeface="3sewa" panose="00000400000000000000" pitchFamily="2" charset="0"/>
              <a:cs typeface="Kalimati" panose="00000400000000000000" pitchFamily="2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Rectangle 4"/>
          <p:cNvSpPr>
            <a:spLocks noChangeArrowheads="1"/>
          </p:cNvSpPr>
          <p:nvPr/>
        </p:nvSpPr>
        <p:spPr bwMode="auto">
          <a:xfrm>
            <a:off x="0" y="64167"/>
            <a:ext cx="9906000" cy="523220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b" hangingPunct="1">
              <a:defRPr/>
            </a:pPr>
            <a:r>
              <a:rPr lang="ne-NP" sz="2800" b="1" dirty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पूर्वाधार विकास </a:t>
            </a:r>
            <a:r>
              <a:rPr lang="ne-NP" sz="28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तर्फ</a:t>
            </a: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4715750"/>
              </p:ext>
            </p:extLst>
          </p:nvPr>
        </p:nvGraphicFramePr>
        <p:xfrm>
          <a:off x="14288" y="676275"/>
          <a:ext cx="9891713" cy="61817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513"/>
                <a:gridCol w="3062951"/>
                <a:gridCol w="980575"/>
                <a:gridCol w="1136577"/>
                <a:gridCol w="1146128"/>
                <a:gridCol w="2893969"/>
              </a:tblGrid>
              <a:tr h="763594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सि.नं.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योजना तथा कार्यक्रमको नाम 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बजेट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वित्तीय प्रगति (%)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भौतिक प्रगति (%)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मुख्य उपलब्धी तथा क्रियाकलाप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5693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निर्माण, खरीद तथा अध्यन  सम्बन्धी विवरण(न.पा. अन्तर्गत) 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80090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११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वडा नं ६ को भवन निर्माण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२०००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 तले भवनको लागत अनुमान अनुसार निर्माण कार्य सम्पन्न भएको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090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१२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सार्बजनिक जग्गाको अभिलेख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सार्बजनिक जग्गाको अभिलेखको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Database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तयार भइ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Report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तयार भएको 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2144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१३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एतिहासिक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साँगाचोकगढीको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Landscaping Planning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र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Heritage Mapping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Pre-Feasibility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Study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एतिहासिक साँगाचोकगढीको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Landscaping Planning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र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Heritage Mapping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Pre-Feasibility study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गरी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Report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तयार भएको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5459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१४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चौतारा साँगाचोकगढी सहिद स्मृति चक्रपथको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Inventory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चौतारा साँगाचोकगढी सहिद स्मृति चक्रपथको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Inventory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भइ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Report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तयार भएको 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5459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१५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टुडिखेलको खेलमैदानको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Stadium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Master Plan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तयार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४७२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टुडिखेलको खेलमैदानको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Stadium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Master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Plan </a:t>
                      </a:r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Survey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तथा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Design </a:t>
                      </a:r>
                      <a:r>
                        <a:rPr lang="ne-NP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भइ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Report </a:t>
                      </a:r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तयार भएको 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40775" y="304800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Rectangle 4"/>
          <p:cNvSpPr>
            <a:spLocks noChangeArrowheads="1"/>
          </p:cNvSpPr>
          <p:nvPr/>
        </p:nvSpPr>
        <p:spPr bwMode="auto">
          <a:xfrm>
            <a:off x="0" y="152400"/>
            <a:ext cx="9906000" cy="52387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b" hangingPunct="1">
              <a:defRPr/>
            </a:pPr>
            <a:r>
              <a:rPr lang="ne-NP" sz="2800" b="1" dirty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पूर्वाधार विकास तर्फ</a:t>
            </a:r>
            <a:endParaRPr lang="en-US" sz="28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27294826"/>
              </p:ext>
            </p:extLst>
          </p:nvPr>
        </p:nvGraphicFramePr>
        <p:xfrm>
          <a:off x="14288" y="676275"/>
          <a:ext cx="9891713" cy="778124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1513"/>
                <a:gridCol w="3062952"/>
                <a:gridCol w="980575"/>
                <a:gridCol w="1214273"/>
                <a:gridCol w="1068432"/>
                <a:gridCol w="2893968"/>
              </a:tblGrid>
              <a:tr h="870034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सि.नं.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योजना तथा कार्यक्रमको नाम 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बजेट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वित्तीय प्रगति (%)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भौतिक प्रगति (%)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मुख्य उपलब्धी तथा क्रियाकलाप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39456"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निर्माण, खरीद तथा अध्यन  सम्बन्धी विवरण(न.पा. अन्तर्गत) 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83827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१६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चौतारा बजार </a:t>
                      </a:r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कालोपत्रे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(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Ashphalt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Concreting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) </a:t>
                      </a:r>
                      <a:r>
                        <a:rPr lang="ne-NP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निर्माण </a:t>
                      </a:r>
                      <a:r>
                        <a:rPr lang="ne-NP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कार्य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२५४००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४८%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५२%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३८६मि. पुरानो बसपार्क देखि कुबिन्ड़े चोक सम्म सडकको केन्द्रमा ६००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mm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Hume Pipe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र १५ वटा मंगल निर्माण र 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Sub-grade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को कार्य सम्पन्न भएको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93553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0" i="0" u="none" strike="noStrike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१७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स्थानीय सडक सुधार (</a:t>
                      </a:r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रु.७०,००,०००.००)</a:t>
                      </a:r>
                      <a:r>
                        <a:rPr lang="en-US" sz="2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आकस्मिक  </a:t>
                      </a:r>
                      <a:r>
                        <a:rPr lang="ne-NP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मर्मत सम्भार रु.२९,००,०००.००,सडक ,बाटो ,ढल मर्मत सम्भार कार्य रु.१५,००,०००.०० बजेटबाट दसैँ लगायत निबेदनका आधारमा संचालित विभिन्न कार्यक्रमहरु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११४००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९७ वटा योजनाहरु सडक मर्मत सम्भार,सडक चौडा र सडक स्तरउनतीका लागि संचालन भइ सम्पन भएको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40775" y="304800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Rectangle 4"/>
          <p:cNvSpPr>
            <a:spLocks noChangeArrowheads="1"/>
          </p:cNvSpPr>
          <p:nvPr/>
        </p:nvSpPr>
        <p:spPr bwMode="auto">
          <a:xfrm>
            <a:off x="0" y="113763"/>
            <a:ext cx="9906000" cy="52387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b" hangingPunct="1">
              <a:defRPr/>
            </a:pPr>
            <a:r>
              <a:rPr lang="ne-NP" sz="2800" b="1" dirty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पूर्वाधार विकास </a:t>
            </a:r>
            <a:r>
              <a:rPr lang="ne-NP" sz="28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तर्फ (नक्शा पास तर्फ वडा अनुसार)</a:t>
            </a:r>
            <a:endParaRPr lang="en-US" sz="28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/>
          </p:nvPr>
        </p:nvGraphicFramePr>
        <p:xfrm>
          <a:off x="-1" y="676280"/>
          <a:ext cx="9829801" cy="602931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169677"/>
                <a:gridCol w="1462100"/>
                <a:gridCol w="1462100"/>
                <a:gridCol w="1394617"/>
                <a:gridCol w="1484593"/>
                <a:gridCol w="1619555"/>
                <a:gridCol w="1237159"/>
              </a:tblGrid>
              <a:tr h="37698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  <a:cs typeface="Kalimati" panose="00000400000000000000" pitchFamily="2"/>
                        </a:rPr>
                        <a:t>सि.न.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 dirty="0">
                          <a:effectLst/>
                          <a:cs typeface="Kalimati" panose="00000400000000000000" pitchFamily="2"/>
                        </a:rPr>
                        <a:t>भवनको प्रकार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 वडा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नक्सा पास संख्या 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पूर्व निर्मित भवनको अभिलेखीकरण 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कैफियत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45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RCC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Load Bearing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१०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१०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२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२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२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४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४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१६०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१०६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४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२६६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५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३८१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७३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५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४५४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१५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६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७४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१०३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६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१७७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७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१५७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८६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७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२४३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८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८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८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९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९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६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९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७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१८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१८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९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११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११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१२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५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१२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५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१३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२१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१३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२१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5005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१४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१४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6986">
                <a:tc gridSpan="4">
                  <a:txBody>
                    <a:bodyPr/>
                    <a:lstStyle/>
                    <a:p>
                      <a:pPr algn="ctr" fontAlgn="b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कुल जम्मा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१२१८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u="none" strike="noStrike" dirty="0">
                          <a:effectLst/>
                          <a:cs typeface="Kalimati" panose="00000400000000000000" pitchFamily="2"/>
                        </a:rPr>
                        <a:t>३७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b="1" u="none" strike="noStrike" dirty="0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1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9378" marR="9378" marT="9378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356010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Rectangle 4"/>
          <p:cNvSpPr>
            <a:spLocks noChangeArrowheads="1"/>
          </p:cNvSpPr>
          <p:nvPr/>
        </p:nvSpPr>
        <p:spPr bwMode="auto">
          <a:xfrm>
            <a:off x="0" y="113763"/>
            <a:ext cx="9906000" cy="52387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b" hangingPunct="1">
              <a:defRPr/>
            </a:pPr>
            <a:r>
              <a:rPr lang="ne-NP" sz="2800" b="1" dirty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पूर्वाधार विकास </a:t>
            </a:r>
            <a:r>
              <a:rPr lang="ne-NP" sz="28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तर्फ</a:t>
            </a:r>
            <a:endParaRPr lang="en-US" sz="28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0" y="637638"/>
          <a:ext cx="9753600" cy="59155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600"/>
                <a:gridCol w="1219200"/>
                <a:gridCol w="3048000"/>
                <a:gridCol w="1981200"/>
                <a:gridCol w="1600200"/>
                <a:gridCol w="1295400"/>
              </a:tblGrid>
              <a:tr h="451929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ne-NP" sz="1900" b="1" u="none" strike="noStrike">
                          <a:effectLst/>
                          <a:cs typeface="Kalimati" panose="00000400000000000000" pitchFamily="2"/>
                        </a:rPr>
                        <a:t>भौतिक निर्माण कार्यका विवरण(वडागत संचालित कार्यक्रम)</a:t>
                      </a:r>
                      <a:endParaRPr lang="ne-NP" sz="19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608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क्र.स.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क्षेत्र 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सूचक 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इकाइ 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u="none" strike="noStrike">
                          <a:effectLst/>
                          <a:cs typeface="Kalimati" panose="00000400000000000000" pitchFamily="2"/>
                        </a:rPr>
                        <a:t>परिमाण </a:t>
                      </a:r>
                      <a:endParaRPr lang="ne-NP" sz="1600" b="1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u="none" strike="noStrike" dirty="0">
                          <a:effectLst/>
                          <a:cs typeface="Kalimati" panose="00000400000000000000" pitchFamily="2"/>
                        </a:rPr>
                        <a:t>कैफियत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959638"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10"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सडक 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माटो सडक(नयाँ ट्राक) 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किमि.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६०.२९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नाली(</a:t>
                      </a:r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Earthern drain)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किमि.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१०.२२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सडक चौडा 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किमि.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३७.०३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3345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सडक सरसफाइ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किमि.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१४.६५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ग्रावेल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किमि.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४.७६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Stone Soling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किमि.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१.७८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तार जाली 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थान 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१०८.००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Hume Pipe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किमि.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०.४७५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 ४७५मि.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1017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ढलान (</a:t>
                      </a:r>
                      <a:r>
                        <a:rPr lang="en-US" sz="1600" u="none" strike="noStrike">
                          <a:effectLst/>
                          <a:cs typeface="Kalimati" panose="00000400000000000000" pitchFamily="2"/>
                        </a:rPr>
                        <a:t>Rigid Pavement)</a:t>
                      </a:r>
                      <a:endParaRPr lang="en-US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किमि.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०.८०३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 dirty="0">
                          <a:effectLst/>
                          <a:cs typeface="Kalimati" panose="00000400000000000000" pitchFamily="2"/>
                        </a:rPr>
                        <a:t>८०३ मि.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508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कालोपत्रे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किमि.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>
                          <a:effectLst/>
                          <a:cs typeface="Kalimati" panose="00000400000000000000" pitchFamily="2"/>
                        </a:rPr>
                        <a:t>०.००</a:t>
                      </a:r>
                      <a:endParaRPr lang="ne-NP" sz="16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600" u="none" strike="noStrike" dirty="0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6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8295" marR="8295" marT="829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11591857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Rectangle 4"/>
          <p:cNvSpPr>
            <a:spLocks noChangeArrowheads="1"/>
          </p:cNvSpPr>
          <p:nvPr/>
        </p:nvSpPr>
        <p:spPr bwMode="auto">
          <a:xfrm>
            <a:off x="0" y="113763"/>
            <a:ext cx="9906000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b" hangingPunct="1">
              <a:defRPr/>
            </a:pPr>
            <a:r>
              <a:rPr lang="ne-NP" sz="2400" b="1" dirty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पूर्वाधार विकास </a:t>
            </a:r>
            <a:r>
              <a:rPr lang="ne-NP" sz="24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तर्फ</a:t>
            </a:r>
            <a:endParaRPr lang="en-US" sz="24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/>
          </p:nvPr>
        </p:nvGraphicFramePr>
        <p:xfrm>
          <a:off x="228600" y="575428"/>
          <a:ext cx="9448800" cy="6266927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958"/>
                <a:gridCol w="1727066"/>
                <a:gridCol w="1662977"/>
                <a:gridCol w="1524000"/>
                <a:gridCol w="1600200"/>
                <a:gridCol w="2133599"/>
              </a:tblGrid>
              <a:tr h="306447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भौतिक निर्माण कार्यका विवरण(वडागत संचालित कार्यक्रम)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5537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क्र.स.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क्षेत्र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सूचक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इकाइ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परिमाण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कैफियत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566"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13"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खानेपानी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Intake+</a:t>
                      </a:r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ट्यांकी निर्माण 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संख्या 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१०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8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 dirty="0">
                          <a:effectLst/>
                          <a:cs typeface="Kalimati" panose="00000400000000000000" pitchFamily="2"/>
                        </a:rPr>
                        <a:t>pipe </a:t>
                      </a:r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खरीद 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६५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HDPE </a:t>
                      </a:r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१६० </a:t>
                      </a:r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mm dia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१००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HDPE </a:t>
                      </a:r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७५ </a:t>
                      </a:r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mm dia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१५७०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HDPE </a:t>
                      </a:r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६३ </a:t>
                      </a:r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mm dia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७६०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HDPE </a:t>
                      </a:r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५०</a:t>
                      </a:r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mm dia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५७०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HDPE </a:t>
                      </a:r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४० </a:t>
                      </a:r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mm dia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३००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HDPE </a:t>
                      </a:r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३२ </a:t>
                      </a:r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mm dia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8155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८५००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HDPE </a:t>
                      </a:r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२५ </a:t>
                      </a:r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mm dia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3606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४८३०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HDPE </a:t>
                      </a:r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२० </a:t>
                      </a:r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mm dia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PVC tank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 rowSpan="3"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संख्या 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७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१०००लि.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९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२०००लि.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810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२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५०००लि.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42756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u="none" strike="noStrike">
                          <a:effectLst/>
                          <a:cs typeface="Kalimati" panose="00000400000000000000" pitchFamily="2"/>
                        </a:rPr>
                        <a:t>Deep Boaring</a:t>
                      </a:r>
                      <a:endParaRPr lang="en-US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२०४ मि.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२०४ मि. गहिराइ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5511" marR="5511" marT="551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5468839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74" name="Rectangle 4"/>
          <p:cNvSpPr>
            <a:spLocks noChangeArrowheads="1"/>
          </p:cNvSpPr>
          <p:nvPr/>
        </p:nvSpPr>
        <p:spPr bwMode="auto">
          <a:xfrm>
            <a:off x="0" y="113763"/>
            <a:ext cx="9906000" cy="461665"/>
          </a:xfrm>
          <a:prstGeom prst="rect">
            <a:avLst/>
          </a:prstGeom>
          <a:ln>
            <a:noFill/>
            <a:headEnd/>
            <a:tailEnd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fontAlgn="b" hangingPunct="1">
              <a:defRPr/>
            </a:pPr>
            <a:r>
              <a:rPr lang="ne-NP" sz="2400" b="1" dirty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पूर्वाधार विकास </a:t>
            </a:r>
            <a:r>
              <a:rPr lang="ne-NP" sz="24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तर्फ</a:t>
            </a:r>
            <a:endParaRPr lang="en-US" sz="24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/>
          </p:nvPr>
        </p:nvGraphicFramePr>
        <p:xfrm>
          <a:off x="228599" y="575429"/>
          <a:ext cx="9448802" cy="61301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00958"/>
                <a:gridCol w="1485043"/>
                <a:gridCol w="2206872"/>
                <a:gridCol w="1451737"/>
                <a:gridCol w="1914790"/>
                <a:gridCol w="1589402"/>
              </a:tblGrid>
              <a:tr h="406100">
                <a:tc gridSpan="6"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cs typeface="Kalimati" panose="00000400000000000000" pitchFamily="2"/>
                        </a:rPr>
                        <a:t>भौतिक निर्माण कार्यका विवरण(वडागत संचालित कार्यक्रम)</a:t>
                      </a:r>
                      <a:endParaRPr lang="ne-NP" sz="14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8416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cs typeface="Kalimati" panose="00000400000000000000" pitchFamily="2"/>
                        </a:rPr>
                        <a:t>क्र.स.</a:t>
                      </a:r>
                      <a:endParaRPr lang="ne-NP" sz="14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cs typeface="Kalimati" panose="00000400000000000000" pitchFamily="2"/>
                        </a:rPr>
                        <a:t>क्षेत्र </a:t>
                      </a:r>
                      <a:endParaRPr lang="ne-NP" sz="14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cs typeface="Kalimati" panose="00000400000000000000" pitchFamily="2"/>
                        </a:rPr>
                        <a:t>सूचक </a:t>
                      </a:r>
                      <a:endParaRPr lang="ne-NP" sz="14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cs typeface="Kalimati" panose="00000400000000000000" pitchFamily="2"/>
                        </a:rPr>
                        <a:t>इकाइ </a:t>
                      </a:r>
                      <a:endParaRPr lang="ne-NP" sz="14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cs typeface="Kalimati" panose="00000400000000000000" pitchFamily="2"/>
                        </a:rPr>
                        <a:t>परिमाण </a:t>
                      </a:r>
                      <a:endParaRPr lang="ne-NP" sz="14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ln>
                            <a:solidFill>
                              <a:sysClr val="windowText" lastClr="000000"/>
                            </a:solidFill>
                          </a:ln>
                          <a:effectLst/>
                          <a:cs typeface="Kalimati" panose="00000400000000000000" pitchFamily="2"/>
                        </a:rPr>
                        <a:t>कैफियत</a:t>
                      </a:r>
                      <a:endParaRPr lang="ne-NP" sz="1400" b="1" i="0" u="none" strike="noStrike" dirty="0">
                        <a:ln>
                          <a:solidFill>
                            <a:sysClr val="windowText" lastClr="000000"/>
                          </a:solidFill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190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सिंचाई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पोखरी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वटा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४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0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ट्यांकी निर्माण 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वटा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९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606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४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आवास तथा भवन 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महिला भवन मर्मत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वटा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सामुदायिक भवन मर्मत 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वटा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४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स्वास्थ भवन मर्मत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वटा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60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ट्रस भवन निर्माण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वटा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५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078"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५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4"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विधुतीकरण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 ट्रांस्फर्मर 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वटा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४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२५ </a:t>
                      </a:r>
                      <a:r>
                        <a:rPr lang="en-US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Kva</a:t>
                      </a:r>
                      <a:endParaRPr lang="en-US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0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HT Line</a:t>
                      </a:r>
                      <a:endParaRPr lang="en-US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२४००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0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LT Line</a:t>
                      </a:r>
                      <a:endParaRPr lang="en-US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५७००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0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ACSR Conductor</a:t>
                      </a:r>
                      <a:endParaRPr lang="en-US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मि.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५००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३० </a:t>
                      </a:r>
                      <a:r>
                        <a:rPr lang="en-US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mm</a:t>
                      </a:r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२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078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६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मठ/मन्दिर 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मन्दिर 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वटा 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७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निर्माण 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1907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वटा 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मर्मत</a:t>
                      </a:r>
                      <a:endParaRPr lang="ne-NP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6606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७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खेलकुद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खेलमैदान निर्माण 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वटा 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0" u="none" strike="noStrike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१२</a:t>
                      </a:r>
                      <a:endParaRPr lang="ne-NP" sz="1400" b="0" i="0" u="none" strike="noStrike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400" b="0" u="none" strike="noStrike" dirty="0">
                          <a:ln>
                            <a:noFill/>
                          </a:ln>
                          <a:effectLst/>
                          <a:cs typeface="Kalimati" panose="00000400000000000000" pitchFamily="2"/>
                        </a:rPr>
                        <a:t> </a:t>
                      </a:r>
                      <a:endParaRPr lang="en-US" sz="1400" b="0" i="0" u="none" strike="noStrike" dirty="0">
                        <a:ln>
                          <a:noFill/>
                        </a:ln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7139" marR="7139" marT="7139" marB="0" anchor="ctr">
                    <a:lnL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317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0796755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76200"/>
            <a:ext cx="9906000" cy="523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800" dirty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पशुसेवा </a:t>
            </a:r>
            <a:r>
              <a:rPr lang="ne-NP" alt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तर्फ</a:t>
            </a:r>
            <a:endParaRPr lang="ne-NP" altLang="en-US" sz="2800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1173661"/>
              </p:ext>
            </p:extLst>
          </p:nvPr>
        </p:nvGraphicFramePr>
        <p:xfrm>
          <a:off x="85165" y="608477"/>
          <a:ext cx="9735670" cy="609712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0789"/>
                <a:gridCol w="2248611"/>
                <a:gridCol w="838200"/>
                <a:gridCol w="990600"/>
                <a:gridCol w="990600"/>
                <a:gridCol w="4096870"/>
              </a:tblGrid>
              <a:tr h="94128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सि.नं.</a:t>
                      </a:r>
                      <a:endParaRPr lang="ne-NP" sz="18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योजना तथा कार्यक्रमको नाम </a:t>
                      </a:r>
                      <a:endParaRPr lang="ne-NP" sz="18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बजेट</a:t>
                      </a:r>
                      <a:endParaRPr lang="ne-NP" sz="18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वित्तीय प्रगति (%)</a:t>
                      </a:r>
                      <a:endParaRPr lang="ne-NP" sz="18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भौतिक प्रगति (%)</a:t>
                      </a:r>
                      <a:endParaRPr lang="ne-NP" sz="18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मुख्य उपलब्धी तथा क्रियाकलाप</a:t>
                      </a:r>
                      <a:endParaRPr lang="ne-NP" sz="18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158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1</a:t>
                      </a:r>
                      <a:endParaRPr lang="ne-NP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200" b="1" i="0" u="none" strike="noStrike" dirty="0" err="1" smtClean="0">
                          <a:latin typeface="Preeti" pitchFamily="2" charset="0"/>
                          <a:cs typeface="Kalimati" panose="00000400000000000000" pitchFamily="2"/>
                        </a:rPr>
                        <a:t>kz</a:t>
                      </a:r>
                      <a:r>
                        <a:rPr lang="en-US" sz="3200" b="1" i="0" u="none" strike="noStrike" dirty="0" smtClean="0">
                          <a:latin typeface="Preeti" pitchFamily="2" charset="0"/>
                          <a:cs typeface="Kalimati" panose="00000400000000000000" pitchFamily="2"/>
                        </a:rPr>
                        <a:t>' </a:t>
                      </a:r>
                      <a:r>
                        <a:rPr lang="en-US" sz="3200" b="1" i="0" u="none" strike="noStrike" dirty="0" err="1" smtClean="0">
                          <a:latin typeface="Preeti" pitchFamily="2" charset="0"/>
                          <a:cs typeface="Kalimati" panose="00000400000000000000" pitchFamily="2"/>
                        </a:rPr>
                        <a:t>ljsf</a:t>
                      </a:r>
                      <a:r>
                        <a:rPr lang="en-US" sz="3200" b="1" i="0" u="none" strike="noStrike" dirty="0" smtClean="0">
                          <a:latin typeface="Preeti" pitchFamily="2" charset="0"/>
                          <a:cs typeface="Kalimati" panose="00000400000000000000" pitchFamily="2"/>
                        </a:rPr>
                        <a:t>; ;]</a:t>
                      </a:r>
                      <a:r>
                        <a:rPr lang="en-US" sz="3200" b="1" i="0" u="none" strike="noStrike" dirty="0" err="1" smtClean="0">
                          <a:latin typeface="Preeti" pitchFamily="2" charset="0"/>
                          <a:cs typeface="Kalimati" panose="00000400000000000000" pitchFamily="2"/>
                        </a:rPr>
                        <a:t>jf</a:t>
                      </a:r>
                      <a:r>
                        <a:rPr lang="en-US" sz="3200" b="1" i="0" u="none" strike="noStrike" dirty="0" smtClean="0"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3200" b="1" i="0" u="none" strike="noStrike" dirty="0" err="1" smtClean="0">
                          <a:latin typeface="Preeti" pitchFamily="2" charset="0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3200" b="1" i="0" u="none" strike="noStrike" dirty="0" smtClean="0"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3200" b="1" i="0" u="none" strike="noStrike" dirty="0" err="1" smtClean="0">
                          <a:latin typeface="Preeti" pitchFamily="2" charset="0"/>
                          <a:cs typeface="Kalimati" panose="00000400000000000000" pitchFamily="2"/>
                        </a:rPr>
                        <a:t>qmd</a:t>
                      </a:r>
                      <a:endParaRPr lang="en-US" sz="3200" b="1" i="0" u="none" strike="noStrike" dirty="0" smtClean="0"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5453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Kokila" panose="020B0604020202020204" pitchFamily="34" charset="0"/>
                        </a:rPr>
                        <a:t>90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  <a:ea typeface="+mn-ea"/>
                          <a:cs typeface="Kokila" panose="020B0604020202020204" pitchFamily="34" charset="0"/>
                        </a:rPr>
                        <a:t>-</a:t>
                      </a:r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4920</a:t>
                      </a:r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  <a:ea typeface="+mn-ea"/>
                          <a:cs typeface="Kokila" panose="020B0604020202020204" pitchFamily="34" charset="0"/>
                        </a:rPr>
                        <a:t>_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92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Joj;flos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ufO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{÷e};L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kfng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sfo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s|d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4</a:t>
                      </a: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o'jf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nlIft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j+u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'/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kfng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sfo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s|d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   3</a:t>
                      </a: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o'jf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nlIft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jfv|fkfng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sfo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s|d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   6</a:t>
                      </a: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e};L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vl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bdf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cg'bfg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sfo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s|d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    86</a:t>
                      </a:r>
                      <a:endParaRPr lang="en-US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c)*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fdf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cfTdlge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{/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tyf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kfl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Ls:t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df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]if)f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;'/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Iff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sfo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s|d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            50</a:t>
                      </a: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kz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'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gZn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;'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wf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sfo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s|d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      89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81523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2</a:t>
                      </a:r>
                      <a:endParaRPr lang="ne-NP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1" i="0" u="none" strike="noStrike" kern="1200" dirty="0" err="1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kz</a:t>
                      </a:r>
                      <a:r>
                        <a:rPr lang="en-US" sz="3200" b="1" i="0" u="none" strike="noStrike" kern="1200" dirty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' :</a:t>
                      </a:r>
                      <a:r>
                        <a:rPr lang="en-US" sz="3200" b="1" i="0" u="none" strike="noStrike" kern="1200" dirty="0" err="1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jf:y</a:t>
                      </a:r>
                      <a:r>
                        <a:rPr lang="en-US" sz="3200" b="1" i="0" u="none" strike="noStrike" kern="1200" dirty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 </a:t>
                      </a:r>
                      <a:r>
                        <a:rPr lang="en-US" sz="3200" b="1" i="0" u="none" strike="noStrike" kern="1200" dirty="0" err="1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lgodg</a:t>
                      </a:r>
                      <a:r>
                        <a:rPr lang="en-US" sz="3200" b="1" i="0" u="none" strike="noStrike" kern="1200" dirty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 </a:t>
                      </a:r>
                      <a:r>
                        <a:rPr lang="en-US" sz="3200" b="1" i="0" u="none" strike="noStrike" kern="1200" dirty="0" err="1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3200" b="1" i="0" u="none" strike="noStrike" kern="1200" dirty="0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{</a:t>
                      </a:r>
                      <a:r>
                        <a:rPr lang="en-US" sz="3200" b="1" i="0" u="none" strike="noStrike" kern="1200" dirty="0" err="1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qmd</a:t>
                      </a:r>
                      <a:endParaRPr lang="en-US" sz="3200" b="1" i="0" u="none" strike="noStrike" kern="1200" dirty="0">
                        <a:solidFill>
                          <a:schemeClr val="dk1"/>
                        </a:solidFill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74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100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100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df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;'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k;n,cf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}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iflw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k;n,kz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'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k+lIf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kmfd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tYof+s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;+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sng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tyf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/]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sl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*{ª              3</a:t>
                      </a: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;+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rf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dfWodjf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^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kz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' /f]u ;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DaGwL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hfgsf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/L 3</a:t>
                      </a:r>
                    </a:p>
                    <a:p>
                      <a:pPr marL="342900" marR="0" indent="-342900" algn="just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 typeface="Wingdings" panose="05000000000000000000" pitchFamily="2" charset="2"/>
                        <a:buChar char="ü"/>
                        <a:tabLst/>
                        <a:defRPr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df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;'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k;n,cf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}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iflw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k;n,kz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'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k+lIf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kmfd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tyf</a:t>
                      </a:r>
                      <a:r>
                        <a:rPr lang="en-US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cgudg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                 3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2478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3</a:t>
                      </a:r>
                      <a:endParaRPr lang="ne-NP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3200" b="1" i="0" u="none" strike="noStrike" kern="1200" dirty="0" err="1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kz</a:t>
                      </a:r>
                      <a:r>
                        <a:rPr lang="en-US" sz="3200" b="1" i="0" u="none" strike="noStrike" kern="1200" dirty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' </a:t>
                      </a:r>
                      <a:r>
                        <a:rPr lang="en-US" sz="3200" b="1" i="0" u="none" strike="noStrike" kern="1200" dirty="0" err="1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cfxf</a:t>
                      </a:r>
                      <a:r>
                        <a:rPr lang="en-US" sz="3200" b="1" i="0" u="none" strike="noStrike" kern="1200" dirty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/f ;]</a:t>
                      </a:r>
                      <a:r>
                        <a:rPr lang="en-US" sz="3200" b="1" i="0" u="none" strike="noStrike" kern="1200" dirty="0" err="1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jf</a:t>
                      </a:r>
                      <a:r>
                        <a:rPr lang="en-US" sz="3200" b="1" i="0" u="none" strike="noStrike" kern="1200" dirty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 </a:t>
                      </a:r>
                      <a:r>
                        <a:rPr lang="en-US" sz="3200" b="1" i="0" u="none" strike="noStrike" kern="1200" dirty="0" err="1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3200" b="1" i="0" u="none" strike="noStrike" kern="1200" dirty="0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{</a:t>
                      </a:r>
                      <a:r>
                        <a:rPr lang="en-US" sz="3200" b="1" i="0" u="none" strike="noStrike" kern="1200" dirty="0" err="1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qmd</a:t>
                      </a:r>
                      <a:endParaRPr lang="en-US" sz="3200" b="1" i="0" u="none" strike="noStrike" kern="1200" dirty="0">
                        <a:solidFill>
                          <a:schemeClr val="dk1"/>
                        </a:solidFill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65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100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100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k/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lhlj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lgoGq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)f                 3</a:t>
                      </a: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ljleGg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#f+;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] :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nLk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ljt</a:t>
                      </a:r>
                      <a:r>
                        <a:rPr lang="en-US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/)f       35000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55610" y="230188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-77033"/>
            <a:ext cx="9906000" cy="707886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anchor="ctr">
            <a:spAutoFit/>
          </a:bodyPr>
          <a:lstStyle/>
          <a:p>
            <a:pPr algn="ctr" eaLnBrk="1" hangingPunct="1">
              <a:defRPr/>
            </a:pPr>
            <a:r>
              <a:rPr lang="en-US" altLang="en-US" sz="4000" b="1" dirty="0" err="1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kz</a:t>
            </a:r>
            <a:r>
              <a:rPr lang="en-US" altLang="en-US" sz="4000" b="1" dirty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';]</a:t>
            </a:r>
            <a:r>
              <a:rPr lang="en-US" altLang="en-US" sz="4000" b="1" dirty="0" err="1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jf</a:t>
            </a:r>
            <a:r>
              <a:rPr lang="en-US" altLang="en-US" sz="4000" b="1" dirty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 </a:t>
            </a:r>
            <a:r>
              <a:rPr lang="en-US" altLang="en-US" sz="4000" dirty="0" err="1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tkm</a:t>
            </a:r>
            <a:r>
              <a:rPr lang="en-US" altLang="en-US" sz="40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{</a:t>
            </a:r>
            <a:endParaRPr lang="ne-NP" altLang="en-US" sz="40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5091435"/>
              </p:ext>
            </p:extLst>
          </p:nvPr>
        </p:nvGraphicFramePr>
        <p:xfrm>
          <a:off x="-1" y="600075"/>
          <a:ext cx="9906002" cy="496434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72484"/>
                <a:gridCol w="2277622"/>
                <a:gridCol w="1012295"/>
                <a:gridCol w="914400"/>
                <a:gridCol w="914400"/>
                <a:gridCol w="4114801"/>
              </a:tblGrid>
              <a:tr h="1089258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सि.नं.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योजना तथा कार्यक्रमको नाम 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बजेट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वित्तीय </a:t>
                      </a:r>
                      <a:endParaRPr lang="en-US" sz="2400" b="1" u="none" strike="noStrike" dirty="0" smtClean="0"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  <a:p>
                      <a:pPr algn="ctr" fontAlgn="ctr"/>
                      <a:r>
                        <a:rPr lang="ne-NP" sz="2400" b="1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प्रगति </a:t>
                      </a:r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(%)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भौतिक</a:t>
                      </a:r>
                      <a:endParaRPr lang="en-US" sz="2400" b="1" u="none" strike="noStrike" dirty="0" smtClean="0"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  <a:p>
                      <a:pPr algn="ctr" fontAlgn="ctr"/>
                      <a:r>
                        <a:rPr lang="ne-NP" sz="2400" b="1" u="none" strike="noStrike" dirty="0" smtClean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प्रगति (%)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मुख्य उपलब्धी तथा क्रियाकलाप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7541" marR="7541" marT="754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65384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4</a:t>
                      </a:r>
                      <a:endParaRPr lang="ne-NP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n-NO" sz="2800" b="1" i="0" u="none" strike="noStrike" kern="1200" dirty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kz' ;]jf k|;f/ </a:t>
                      </a:r>
                      <a:r>
                        <a:rPr lang="nn-NO" sz="2800" b="1" i="0" u="none" strike="noStrike" kern="1200" dirty="0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sfo{qmd</a:t>
                      </a:r>
                      <a:endParaRPr lang="nn-NO" sz="2800" b="1" i="0" u="none" strike="noStrike" kern="1200" dirty="0">
                        <a:solidFill>
                          <a:schemeClr val="dk1"/>
                        </a:solidFill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2040.5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65.5</a:t>
                      </a:r>
                      <a:endParaRPr lang="en-US" sz="2400" b="1" i="0" u="none" strike="noStrike" dirty="0" smtClean="0">
                        <a:solidFill>
                          <a:schemeClr val="dk1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 smtClean="0">
                          <a:latin typeface="Nagarik" pitchFamily="2" charset="0"/>
                        </a:rPr>
                        <a:t>-</a:t>
                      </a:r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1340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_</a:t>
                      </a:r>
                      <a:endParaRPr lang="en-US" sz="2400" b="1" i="0" u="none" strike="noStrike" dirty="0" smtClean="0">
                        <a:latin typeface="NagarikNUM" pitchFamily="2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NagarikNUM" pitchFamily="2" charset="0"/>
                        </a:rPr>
                        <a:t>80</a:t>
                      </a:r>
                      <a:endParaRPr lang="en-US" sz="2400" b="1" dirty="0">
                        <a:latin typeface="NagarikNUM" pitchFamily="2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#f+;sf]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ljp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ljt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/)f      200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kfs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]^</a:t>
                      </a: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k/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lhlj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?$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cf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}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iflw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/)f 2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k^s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k|hggsf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]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]sf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/)f     7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j^f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  <a:tabLst>
                          <a:tab pos="3371850" algn="l"/>
                        </a:tabLst>
                      </a:pP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df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;'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k;n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;'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wf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         1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j^f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cg'bfgdf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rNnf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/)f    1500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j^f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h}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ljs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;'/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Iff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;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fdfu|L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ljt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/)f  1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k^s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ljdf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cled'lvs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/)f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sfo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s|d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1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k^s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/]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ljh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/f]u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lgoGq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)f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lzlj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    1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k^s</a:t>
                      </a:r>
                      <a:endParaRPr lang="en-US" sz="1600" b="0" i="0" u="none" strike="noStrike" baseline="0" dirty="0" smtClean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k|of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]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uzfnf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;]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sfo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s|d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620</a:t>
                      </a: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pkrf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 ;]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sfo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s|d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  9039</a:t>
                      </a: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vf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]k ;]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jf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sfo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</a:t>
                      </a:r>
                      <a:r>
                        <a:rPr lang="en-US" sz="1600" b="0" i="0" u="none" strike="noStrike" baseline="0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s|d</a:t>
                      </a:r>
                      <a:r>
                        <a:rPr lang="en-US" sz="16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    14437</a:t>
                      </a: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513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5</a:t>
                      </a:r>
                      <a:endParaRPr lang="ne-NP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800" b="1" i="0" u="none" strike="noStrike" kern="1200" dirty="0" err="1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j+u</a:t>
                      </a:r>
                      <a:r>
                        <a:rPr lang="en-US" sz="2800" b="1" i="0" u="none" strike="noStrike" kern="1200" dirty="0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"/ </a:t>
                      </a:r>
                      <a:r>
                        <a:rPr lang="en-US" sz="2800" b="1" i="0" u="none" strike="noStrike" kern="1200" dirty="0" err="1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s'v</a:t>
                      </a:r>
                      <a:r>
                        <a:rPr lang="en-US" sz="2800" b="1" i="0" u="none" strike="noStrike" kern="1200" dirty="0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'/f ;</a:t>
                      </a:r>
                      <a:r>
                        <a:rPr lang="en-US" sz="2800" b="1" i="0" u="none" strike="noStrike" kern="1200" dirty="0" err="1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xsf</a:t>
                      </a:r>
                      <a:r>
                        <a:rPr lang="en-US" sz="2800" b="1" i="0" u="none" strike="noStrike" kern="1200" dirty="0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/L </a:t>
                      </a:r>
                      <a:r>
                        <a:rPr lang="en-US" sz="2800" b="1" i="0" u="none" strike="noStrike" kern="1200" dirty="0" err="1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2800" b="1" i="0" u="none" strike="noStrike" kern="1200" dirty="0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800" b="1" i="0" u="none" strike="noStrike" kern="1200" dirty="0" err="1" smtClean="0">
                          <a:solidFill>
                            <a:schemeClr val="dk1"/>
                          </a:solidFill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qmd</a:t>
                      </a:r>
                      <a:endParaRPr lang="en-US" sz="2800" b="1" i="0" u="none" strike="noStrike" kern="1200" dirty="0" smtClean="0">
                        <a:solidFill>
                          <a:schemeClr val="dk1"/>
                        </a:solidFill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  <a:p>
                      <a:pPr algn="ctr" fontAlgn="ctr"/>
                      <a:endParaRPr lang="en-US" sz="2000" b="1" i="0" u="none" strike="noStrike" dirty="0">
                        <a:latin typeface="FONTASY_HIMALI_T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173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82.5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 smtClean="0">
                          <a:latin typeface="Nagarik" pitchFamily="2" charset="0"/>
                        </a:rPr>
                        <a:t>-</a:t>
                      </a:r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143_</a:t>
                      </a:r>
                    </a:p>
                    <a:p>
                      <a:pPr algn="ctr" fontAlgn="ctr"/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b="1" dirty="0" smtClean="0">
                          <a:latin typeface="NagarikNUM" pitchFamily="2" charset="0"/>
                        </a:rPr>
                        <a:t>87.5</a:t>
                      </a:r>
                      <a:endParaRPr lang="en-US" sz="2400" b="1" dirty="0">
                        <a:latin typeface="NagarikNUM" pitchFamily="2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a+u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'/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vf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]/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dd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{t ;Def/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tyf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kf&amp;fkf&amp;L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vl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/b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cg'bfg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       1</a:t>
                      </a:r>
                    </a:p>
                    <a:p>
                      <a:pPr marL="342900" indent="-342900" algn="just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rNnf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vl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/b </a:t>
                      </a:r>
                      <a:r>
                        <a:rPr lang="en-US" sz="16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cg'bfg</a:t>
                      </a:r>
                      <a:r>
                        <a:rPr lang="en-US" sz="1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FONTASY_ HIMALI_ TT" pitchFamily="82" charset="0"/>
                          <a:cs typeface="Kokila" panose="020B0604020202020204" pitchFamily="34" charset="0"/>
                        </a:rPr>
                        <a:t>        1        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FONTASY_ HIMALI_ TT" pitchFamily="82" charset="0"/>
                        <a:cs typeface="Kokila" panose="020B0604020202020204" pitchFamily="34" charset="0"/>
                      </a:endParaRPr>
                    </a:p>
                  </a:txBody>
                  <a:tcPr marL="9525" marR="9525" marT="952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graphicFrame>
        <p:nvGraphicFramePr>
          <p:cNvPr id="6" name="Table Placeholder 3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58551279"/>
              </p:ext>
            </p:extLst>
          </p:nvPr>
        </p:nvGraphicFramePr>
        <p:xfrm>
          <a:off x="-1" y="5647827"/>
          <a:ext cx="9906000" cy="1125855"/>
        </p:xfrm>
        <a:graphic>
          <a:graphicData uri="http://schemas.openxmlformats.org/drawingml/2006/table">
            <a:tbl>
              <a:tblPr/>
              <a:tblGrid>
                <a:gridCol w="4895851"/>
                <a:gridCol w="5010149"/>
              </a:tblGrid>
              <a:tr h="2157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 smtClean="0">
                          <a:latin typeface="FONTASY_HIMALI_TT"/>
                        </a:rPr>
                        <a:t>ljlQo</a:t>
                      </a:r>
                      <a:r>
                        <a:rPr lang="en-US" sz="2000" b="1" i="0" u="none" strike="noStrike" dirty="0" smtClean="0">
                          <a:latin typeface="FONTASY_HIMALI_TT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latin typeface="FONTASY_HIMALI_TT"/>
                        </a:rPr>
                        <a:t>k|ult</a:t>
                      </a:r>
                      <a:endParaRPr lang="en-US" sz="2000" b="1" i="0" u="none" strike="noStrike" dirty="0">
                        <a:latin typeface="FONTASY_HIMALI_T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84</a:t>
                      </a:r>
                      <a:r>
                        <a:rPr lang="ne-NP" sz="2400" b="1" u="none" strike="noStrike" dirty="0" smtClean="0"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%</a:t>
                      </a:r>
                      <a:endParaRPr lang="en-US" sz="2400" b="1" i="0" u="none" strike="noStrike" dirty="0"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7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 smtClean="0">
                          <a:latin typeface="FONTASY_HIMALI_TT"/>
                        </a:rPr>
                        <a:t>ef</a:t>
                      </a:r>
                      <a:r>
                        <a:rPr lang="en-US" sz="2000" b="1" i="0" u="none" strike="noStrike" dirty="0" smtClean="0">
                          <a:latin typeface="FONTASY_HIMALI_TT"/>
                        </a:rPr>
                        <a:t>}</a:t>
                      </a:r>
                      <a:r>
                        <a:rPr lang="en-US" sz="2000" b="1" i="0" u="none" strike="noStrike" dirty="0" err="1" smtClean="0">
                          <a:latin typeface="FONTASY_HIMALI_TT"/>
                        </a:rPr>
                        <a:t>lts</a:t>
                      </a:r>
                      <a:r>
                        <a:rPr lang="en-US" sz="2000" b="1" i="0" u="none" strike="noStrike" dirty="0" smtClean="0">
                          <a:latin typeface="FONTASY_HIMALI_TT"/>
                        </a:rPr>
                        <a:t> </a:t>
                      </a:r>
                      <a:r>
                        <a:rPr lang="en-US" sz="2000" b="1" i="0" u="none" strike="noStrike" baseline="0" dirty="0" err="1" smtClean="0">
                          <a:latin typeface="FONTASY_HIMALI_TT"/>
                        </a:rPr>
                        <a:t>k|ult</a:t>
                      </a:r>
                      <a:endParaRPr lang="en-US" sz="2000" b="1" i="0" u="none" strike="noStrike" dirty="0">
                        <a:latin typeface="FONTASY_HIMALI_T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92</a:t>
                      </a:r>
                      <a:r>
                        <a:rPr lang="ne-NP" sz="2400" b="1" u="none" strike="noStrike" dirty="0" smtClean="0"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%</a:t>
                      </a:r>
                      <a:endParaRPr lang="en-US" sz="2400" b="1" i="0" u="none" strike="noStrike" dirty="0"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1574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 smtClean="0">
                          <a:latin typeface="FONTASY_HIMALI_TT"/>
                        </a:rPr>
                        <a:t>s'n</a:t>
                      </a:r>
                      <a:r>
                        <a:rPr lang="en-US" sz="2000" b="1" i="0" u="none" strike="noStrike" dirty="0" smtClean="0">
                          <a:latin typeface="FONTASY_HIMALI_TT"/>
                        </a:rPr>
                        <a:t> </a:t>
                      </a:r>
                      <a:r>
                        <a:rPr lang="en-US" sz="2000" b="1" i="0" u="none" strike="noStrike" dirty="0" err="1" smtClean="0">
                          <a:latin typeface="FONTASY_HIMALI_TT"/>
                        </a:rPr>
                        <a:t>jh</a:t>
                      </a:r>
                      <a:r>
                        <a:rPr lang="en-US" sz="2000" b="1" i="0" u="none" strike="noStrike" dirty="0" smtClean="0">
                          <a:latin typeface="FONTASY_HIMALI_TT"/>
                        </a:rPr>
                        <a:t>]^ </a:t>
                      </a:r>
                      <a:r>
                        <a:rPr lang="en-US" sz="2000" b="1" i="0" u="none" strike="noStrike" dirty="0" err="1" smtClean="0">
                          <a:latin typeface="FONTASY_HIMALI_TT"/>
                        </a:rPr>
                        <a:t>vr</a:t>
                      </a:r>
                      <a:r>
                        <a:rPr lang="en-US" sz="2000" b="1" i="0" u="none" strike="noStrike" dirty="0" smtClean="0">
                          <a:latin typeface="FONTASY_HIMALI_TT"/>
                        </a:rPr>
                        <a:t>{</a:t>
                      </a:r>
                      <a:endParaRPr lang="en-US" sz="2000" b="1" i="0" u="none" strike="noStrike" dirty="0">
                        <a:latin typeface="FONTASY_HIMALI_TT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 smtClean="0">
                          <a:latin typeface="NagarikNUM" pitchFamily="2" charset="0"/>
                        </a:rPr>
                        <a:t>6542 </a:t>
                      </a:r>
                      <a:r>
                        <a:rPr lang="en-US" sz="2400" b="1" i="0" u="none" strike="noStrike" dirty="0" err="1" smtClean="0">
                          <a:latin typeface="Nagarik" pitchFamily="2" charset="0"/>
                        </a:rPr>
                        <a:t>xhf</a:t>
                      </a:r>
                      <a:r>
                        <a:rPr lang="en-US" sz="2400" b="1" i="0" u="none" strike="noStrike" dirty="0" smtClean="0">
                          <a:latin typeface="Nagarik" pitchFamily="2" charset="0"/>
                        </a:rPr>
                        <a:t>/</a:t>
                      </a:r>
                      <a:endParaRPr lang="en-US" sz="2400" b="1" i="0" u="none" strike="noStrike" dirty="0">
                        <a:latin typeface="Nagarik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8" name="Rectangle 1"/>
          <p:cNvSpPr>
            <a:spLocks noChangeArrowheads="1"/>
          </p:cNvSpPr>
          <p:nvPr/>
        </p:nvSpPr>
        <p:spPr bwMode="auto">
          <a:xfrm>
            <a:off x="8740775" y="239153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1227683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0" y="0"/>
            <a:ext cx="9906000" cy="6858000"/>
          </a:xfrm>
          <a:prstGeom prst="rect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/>
          </a:p>
        </p:txBody>
      </p:sp>
      <p:sp>
        <p:nvSpPr>
          <p:cNvPr id="55299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6858000"/>
          </a:xfrm>
        </p:spPr>
        <p:txBody>
          <a:bodyPr/>
          <a:lstStyle/>
          <a:p>
            <a:r>
              <a:rPr lang="en-US" altLang="en-US" sz="9600" b="1" dirty="0" err="1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cf</a:t>
            </a:r>
            <a:r>
              <a:rPr lang="en-US" altLang="en-US" sz="9600" b="1" dirty="0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=j</a:t>
            </a:r>
            <a:r>
              <a:rPr lang="en-US" altLang="en-US" sz="9600" b="1" dirty="0" smtClean="0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= )&amp;$</a:t>
            </a:r>
            <a:r>
              <a:rPr lang="en-US" altLang="en-US" sz="9600" b="1" dirty="0" smtClean="0">
                <a:latin typeface="Times New Roman" panose="02020603050405020304" pitchFamily="18" charset="0"/>
                <a:ea typeface="Kalimati" panose="00000400000000000000" pitchFamily="2"/>
                <a:cs typeface="Times New Roman" panose="02020603050405020304" pitchFamily="18" charset="0"/>
              </a:rPr>
              <a:t>/</a:t>
            </a:r>
            <a:r>
              <a:rPr lang="en-US" altLang="en-US" sz="9600" b="1" dirty="0" smtClean="0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&amp;% </a:t>
            </a:r>
            <a:r>
              <a:rPr lang="en-US" altLang="en-US" sz="9600" b="1" dirty="0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sf] ;du| </a:t>
            </a:r>
            <a:r>
              <a:rPr lang="en-US" altLang="en-US" sz="9600" b="1" dirty="0" err="1" smtClean="0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cfo</a:t>
            </a:r>
            <a:r>
              <a:rPr lang="en-US" altLang="en-US" sz="9600" b="1" dirty="0" smtClean="0">
                <a:latin typeface="Preeti" pitchFamily="2" charset="0"/>
                <a:ea typeface="Kalimati" panose="00000400000000000000" pitchFamily="2"/>
                <a:cs typeface="Kalimati" panose="00000400000000000000" pitchFamily="2"/>
              </a:rPr>
              <a:t>–</a:t>
            </a:r>
            <a:r>
              <a:rPr lang="en-US" altLang="en-US" sz="9600" b="1" dirty="0" err="1" smtClean="0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Joo</a:t>
            </a:r>
            <a:r>
              <a:rPr lang="en-US" altLang="en-US" sz="9600" b="1" dirty="0" smtClean="0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 </a:t>
            </a:r>
            <a:r>
              <a:rPr lang="en-US" altLang="en-US" sz="9600" b="1" dirty="0" err="1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ljj</a:t>
            </a:r>
            <a:r>
              <a:rPr lang="en-US" altLang="en-US" sz="9600" b="1" dirty="0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/</a:t>
            </a:r>
            <a:r>
              <a:rPr lang="en-US" altLang="en-US" sz="9600" b="1" dirty="0" err="1">
                <a:latin typeface="3sewa" panose="00000400000000000000" pitchFamily="2" charset="0"/>
                <a:ea typeface="Kalimati" panose="00000400000000000000" pitchFamily="2"/>
                <a:cs typeface="Kalimati" panose="00000400000000000000" pitchFamily="2"/>
              </a:rPr>
              <a:t>0f</a:t>
            </a:r>
            <a:endParaRPr lang="en-US" altLang="en-US" sz="9600" b="1" dirty="0" smtClean="0">
              <a:latin typeface="3sewa" panose="00000400000000000000" pitchFamily="2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152400"/>
            <a:ext cx="9906000" cy="519807"/>
          </a:xfrm>
        </p:spPr>
        <p:txBody>
          <a:bodyPr/>
          <a:lstStyle/>
          <a:p>
            <a:pPr algn="ctr"/>
            <a:r>
              <a:rPr lang="en-US" dirty="0" err="1" smtClean="0">
                <a:solidFill>
                  <a:srgbClr val="00B050"/>
                </a:solidFill>
                <a:latin typeface="3sewa" panose="00000400000000000000" pitchFamily="2" charset="0"/>
              </a:rPr>
              <a:t>sfo</a:t>
            </a:r>
            <a:r>
              <a:rPr lang="en-US" dirty="0" smtClean="0">
                <a:solidFill>
                  <a:srgbClr val="00B050"/>
                </a:solidFill>
                <a:latin typeface="3sewa" panose="00000400000000000000" pitchFamily="2" charset="0"/>
              </a:rPr>
              <a:t>{</a:t>
            </a:r>
            <a:r>
              <a:rPr lang="en-US" dirty="0" err="1" smtClean="0">
                <a:solidFill>
                  <a:srgbClr val="00B050"/>
                </a:solidFill>
                <a:latin typeface="3sewa" panose="00000400000000000000" pitchFamily="2" charset="0"/>
              </a:rPr>
              <a:t>qmd</a:t>
            </a:r>
            <a:r>
              <a:rPr lang="en-US" dirty="0" smtClean="0">
                <a:solidFill>
                  <a:srgbClr val="00B050"/>
                </a:solidFill>
                <a:latin typeface="3sewa" panose="00000400000000000000" pitchFamily="2" charset="0"/>
              </a:rPr>
              <a:t> ;+</a:t>
            </a:r>
            <a:r>
              <a:rPr lang="en-US" dirty="0" err="1" smtClean="0">
                <a:solidFill>
                  <a:srgbClr val="00B050"/>
                </a:solidFill>
                <a:latin typeface="3sewa" panose="00000400000000000000" pitchFamily="2" charset="0"/>
              </a:rPr>
              <a:t>rfngjf6</a:t>
            </a:r>
            <a:r>
              <a:rPr lang="en-US" dirty="0" smtClean="0">
                <a:solidFill>
                  <a:srgbClr val="00B050"/>
                </a:solidFill>
                <a:latin typeface="3sewa" panose="00000400000000000000" pitchFamily="2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3sewa" panose="00000400000000000000" pitchFamily="2" charset="0"/>
              </a:rPr>
              <a:t>k|fKt</a:t>
            </a:r>
            <a:r>
              <a:rPr lang="en-US" dirty="0" smtClean="0">
                <a:solidFill>
                  <a:srgbClr val="00B050"/>
                </a:solidFill>
                <a:latin typeface="3sewa" panose="00000400000000000000" pitchFamily="2" charset="0"/>
              </a:rPr>
              <a:t> </a:t>
            </a:r>
            <a:r>
              <a:rPr lang="en-US" dirty="0" err="1" smtClean="0">
                <a:solidFill>
                  <a:srgbClr val="00B050"/>
                </a:solidFill>
                <a:latin typeface="3sewa" panose="00000400000000000000" pitchFamily="2" charset="0"/>
              </a:rPr>
              <a:t>pknJwLx</a:t>
            </a:r>
            <a:r>
              <a:rPr lang="en-US" dirty="0" smtClean="0">
                <a:solidFill>
                  <a:srgbClr val="00B050"/>
                </a:solidFill>
                <a:latin typeface="3sewa" panose="00000400000000000000" pitchFamily="2" charset="0"/>
              </a:rPr>
              <a:t>?</a:t>
            </a:r>
            <a:endParaRPr lang="en-US" dirty="0">
              <a:solidFill>
                <a:srgbClr val="00B050"/>
              </a:solidFill>
              <a:latin typeface="3sewa" panose="00000400000000000000" pitchFamily="2" charset="0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25406563"/>
              </p:ext>
            </p:extLst>
          </p:nvPr>
        </p:nvGraphicFramePr>
        <p:xfrm>
          <a:off x="152400" y="838200"/>
          <a:ext cx="9525000" cy="3946164"/>
        </p:xfrm>
        <a:graphic>
          <a:graphicData uri="http://schemas.openxmlformats.org/drawingml/2006/table">
            <a:tbl>
              <a:tblPr/>
              <a:tblGrid>
                <a:gridCol w="9525000"/>
              </a:tblGrid>
              <a:tr h="657694">
                <a:tc>
                  <a:txBody>
                    <a:bodyPr/>
                    <a:lstStyle/>
                    <a:p>
                      <a:pPr marL="571500" indent="-5715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b'w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pTkfbgdf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 a[l$ b}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lgs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 700 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ln=</a:t>
                      </a:r>
                      <a:r>
                        <a:rPr lang="en-US" sz="3600" b="0" i="0" u="none" strike="noStrike" baseline="0" dirty="0" smtClean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k|ToIf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86 kl/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jf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/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nfefGjLt</a:t>
                      </a:r>
                      <a:endParaRPr lang="en-US" sz="3600" b="0" i="0" u="none" strike="noStrike" dirty="0">
                        <a:latin typeface="6sewa" pitchFamily="2" charset="0"/>
                      </a:endParaRP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694">
                <a:tc>
                  <a:txBody>
                    <a:bodyPr/>
                    <a:lstStyle/>
                    <a:p>
                      <a:pPr marL="571500" indent="-5715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3600" b="0" i="0" u="none" strike="noStrike" kern="1200" dirty="0" err="1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3600" b="0" i="0" u="none" strike="noStrike" kern="1200" dirty="0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;'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pTkfbgdf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xof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]u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k|ToIf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 17 kl/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nfefGjLt</a:t>
                      </a:r>
                      <a:endParaRPr lang="en-US" sz="3600" b="0" i="0" u="none" strike="noStrike" kern="1200" dirty="0">
                        <a:solidFill>
                          <a:schemeClr val="tx1"/>
                        </a:solidFill>
                        <a:latin typeface="6sewa" pitchFamily="2" charset="0"/>
                        <a:ea typeface="+mn-ea"/>
                        <a:cs typeface="+mn-cs"/>
                      </a:endParaRP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694">
                <a:tc>
                  <a:txBody>
                    <a:bodyPr/>
                    <a:lstStyle/>
                    <a:p>
                      <a:pPr marL="571500" indent="-5715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3600" b="0" i="0" u="none" strike="noStrike" kern="1200" dirty="0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c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)*f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pTkfbgdf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xof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]u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k|ToIf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 52 kl/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nfefGjLt</a:t>
                      </a:r>
                      <a:endParaRPr lang="en-US" sz="3600" b="0" i="0" u="none" strike="noStrike" kern="1200" dirty="0">
                        <a:solidFill>
                          <a:schemeClr val="tx1"/>
                        </a:solidFill>
                        <a:latin typeface="6sewa" pitchFamily="2" charset="0"/>
                        <a:ea typeface="+mn-ea"/>
                        <a:cs typeface="+mn-cs"/>
                      </a:endParaRP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694">
                <a:tc>
                  <a:txBody>
                    <a:bodyPr/>
                    <a:lstStyle/>
                    <a:p>
                      <a:pPr marL="571500" indent="-5715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3600" b="0" i="0" u="none" strike="noStrike" kern="1200" dirty="0" err="1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kz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'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wg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Ifltdf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Golgs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/)f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]k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pkrf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^ 1800 kl/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694">
                <a:tc>
                  <a:txBody>
                    <a:bodyPr/>
                    <a:lstStyle/>
                    <a:p>
                      <a:pPr marL="571500" indent="-5715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3600" b="0" i="0" u="none" strike="noStrike" kern="1200" dirty="0" err="1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gZn</a:t>
                      </a:r>
                      <a:r>
                        <a:rPr lang="en-US" sz="3600" b="0" i="0" u="none" strike="noStrike" kern="1200" dirty="0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;'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wf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3600" b="0" i="0" u="none" strike="noStrike" kern="1200" dirty="0" err="1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xof</a:t>
                      </a:r>
                      <a:r>
                        <a:rPr lang="en-US" sz="3600" b="0" i="0" u="none" strike="noStrike" kern="1200" dirty="0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]u  89 kl/</a:t>
                      </a:r>
                      <a:r>
                        <a:rPr lang="en-US" sz="3600" b="0" i="0" u="none" strike="noStrike" kern="1200" dirty="0" err="1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3600" b="0" i="0" u="none" strike="noStrike" kern="1200" dirty="0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/</a:t>
                      </a:r>
                      <a:endParaRPr lang="en-US" sz="3600" b="0" i="0" u="none" strike="noStrike" kern="1200" dirty="0">
                        <a:solidFill>
                          <a:schemeClr val="tx1"/>
                        </a:solidFill>
                        <a:latin typeface="6sewa" pitchFamily="2" charset="0"/>
                        <a:ea typeface="+mn-ea"/>
                        <a:cs typeface="+mn-cs"/>
                      </a:endParaRP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657694">
                <a:tc>
                  <a:txBody>
                    <a:bodyPr/>
                    <a:lstStyle/>
                    <a:p>
                      <a:pPr marL="571500" indent="-571500" algn="l" fontAlgn="ctr">
                        <a:buFont typeface="Wingdings" panose="05000000000000000000" pitchFamily="2" charset="2"/>
                        <a:buChar char="ü"/>
                      </a:pPr>
                      <a:r>
                        <a:rPr lang="en-US" sz="3600" b="0" i="0" u="none" strike="noStrike" kern="1200" dirty="0" err="1" smtClean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kz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'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cfxf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/f ;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xof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]u 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sl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/j 400 kl/</a:t>
                      </a:r>
                      <a:r>
                        <a:rPr lang="en-US" sz="3600" b="0" i="0" u="none" strike="noStrike" kern="1200" dirty="0" err="1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3600" b="0" i="0" u="none" strike="noStrike" kern="1200" dirty="0">
                          <a:solidFill>
                            <a:schemeClr val="tx1"/>
                          </a:solidFill>
                          <a:latin typeface="6sewa" pitchFamily="2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276590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762000"/>
          </a:xfrm>
        </p:spPr>
        <p:txBody>
          <a:bodyPr/>
          <a:lstStyle/>
          <a:p>
            <a:pPr algn="l"/>
            <a:r>
              <a:rPr lang="en-US" dirty="0" err="1" smtClean="0">
                <a:solidFill>
                  <a:srgbClr val="00B050"/>
                </a:solidFill>
                <a:latin typeface="3sewa" panose="00000400000000000000" pitchFamily="2" charset="0"/>
              </a:rPr>
              <a:t>sfof</a:t>
            </a:r>
            <a:r>
              <a:rPr lang="en-US" dirty="0" smtClean="0">
                <a:solidFill>
                  <a:srgbClr val="00B050"/>
                </a:solidFill>
                <a:latin typeface="3sewa" panose="00000400000000000000" pitchFamily="2" charset="0"/>
              </a:rPr>
              <a:t>{</a:t>
            </a:r>
            <a:r>
              <a:rPr lang="en-US" dirty="0" err="1" smtClean="0">
                <a:solidFill>
                  <a:srgbClr val="00B050"/>
                </a:solidFill>
                <a:latin typeface="3sewa" panose="00000400000000000000" pitchFamily="2" charset="0"/>
              </a:rPr>
              <a:t>Gjogdf</a:t>
            </a:r>
            <a:r>
              <a:rPr lang="en-US" dirty="0" smtClean="0">
                <a:solidFill>
                  <a:srgbClr val="00B050"/>
                </a:solidFill>
                <a:latin typeface="3sewa" panose="00000400000000000000" pitchFamily="2" charset="0"/>
              </a:rPr>
              <a:t> b]</a:t>
            </a:r>
            <a:r>
              <a:rPr lang="en-US" dirty="0" err="1" smtClean="0">
                <a:solidFill>
                  <a:srgbClr val="00B050"/>
                </a:solidFill>
                <a:latin typeface="3sewa" panose="00000400000000000000" pitchFamily="2" charset="0"/>
              </a:rPr>
              <a:t>lvPsf</a:t>
            </a:r>
            <a:r>
              <a:rPr lang="en-US" dirty="0" smtClean="0">
                <a:solidFill>
                  <a:srgbClr val="00B050"/>
                </a:solidFill>
                <a:latin typeface="3sewa" panose="00000400000000000000" pitchFamily="2" charset="0"/>
              </a:rPr>
              <a:t> ;d:ofx?</a:t>
            </a:r>
            <a:endParaRPr lang="en-US" dirty="0">
              <a:solidFill>
                <a:srgbClr val="00B050"/>
              </a:solidFill>
              <a:latin typeface="3sewa" panose="00000400000000000000" pitchFamily="2" charset="0"/>
            </a:endParaRPr>
          </a:p>
        </p:txBody>
      </p:sp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69029874"/>
              </p:ext>
            </p:extLst>
          </p:nvPr>
        </p:nvGraphicFramePr>
        <p:xfrm>
          <a:off x="152400" y="800100"/>
          <a:ext cx="9753600" cy="2853460"/>
        </p:xfrm>
        <a:graphic>
          <a:graphicData uri="http://schemas.openxmlformats.org/drawingml/2006/table">
            <a:tbl>
              <a:tblPr/>
              <a:tblGrid>
                <a:gridCol w="9753600"/>
              </a:tblGrid>
              <a:tr h="753397">
                <a:tc>
                  <a:txBody>
                    <a:bodyPr/>
                    <a:lstStyle/>
                    <a:p>
                      <a:pPr marL="342900" indent="-34290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hgzlQm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sd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x'g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'</a:t>
                      </a: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3397">
                <a:tc>
                  <a:txBody>
                    <a:bodyPr/>
                    <a:lstStyle/>
                    <a:p>
                      <a:pPr marL="342900" indent="-34290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sfof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{no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Joj:yfkg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gx'g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'</a:t>
                      </a: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753397">
                <a:tc>
                  <a:txBody>
                    <a:bodyPr/>
                    <a:lstStyle/>
                    <a:p>
                      <a:pPr marL="342900" indent="-34290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;</a:t>
                      </a: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Demf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}</a:t>
                      </a: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tf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ul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/ s[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ifsn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]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sfo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{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s|d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gug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'{</a:t>
                      </a:r>
                      <a:endParaRPr lang="en-US" sz="3600" b="0" i="0" u="none" strike="noStrike" dirty="0">
                        <a:latin typeface="6sewa" pitchFamily="2" charset="0"/>
                      </a:endParaRP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593269">
                <a:tc>
                  <a:txBody>
                    <a:bodyPr/>
                    <a:lstStyle/>
                    <a:p>
                      <a:pPr marL="342900" indent="-34290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sfo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{</a:t>
                      </a: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ljlw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tyf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gd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{; </a:t>
                      </a: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152400" y="3586020"/>
            <a:ext cx="9906000" cy="6907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algn="l"/>
            <a:r>
              <a:rPr lang="en-US" dirty="0" smtClean="0">
                <a:solidFill>
                  <a:srgbClr val="00B050"/>
                </a:solidFill>
                <a:latin typeface="3sewa" panose="00000400000000000000" pitchFamily="2" charset="0"/>
              </a:rPr>
              <a:t>;'</a:t>
            </a:r>
            <a:r>
              <a:rPr lang="en-US" dirty="0" err="1" smtClean="0">
                <a:solidFill>
                  <a:srgbClr val="00B050"/>
                </a:solidFill>
                <a:latin typeface="3sewa" panose="00000400000000000000" pitchFamily="2" charset="0"/>
              </a:rPr>
              <a:t>emfjx</a:t>
            </a:r>
            <a:r>
              <a:rPr lang="en-US" dirty="0" smtClean="0">
                <a:solidFill>
                  <a:srgbClr val="00B050"/>
                </a:solidFill>
                <a:latin typeface="3sewa" panose="00000400000000000000" pitchFamily="2" charset="0"/>
              </a:rPr>
              <a:t>?</a:t>
            </a:r>
            <a:endParaRPr lang="en-US" dirty="0">
              <a:solidFill>
                <a:srgbClr val="00B050"/>
              </a:solidFill>
              <a:latin typeface="3sewa" panose="00000400000000000000" pitchFamily="2" charset="0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17213055"/>
              </p:ext>
            </p:extLst>
          </p:nvPr>
        </p:nvGraphicFramePr>
        <p:xfrm>
          <a:off x="152400" y="3994046"/>
          <a:ext cx="9753600" cy="2781300"/>
        </p:xfrm>
        <a:graphic>
          <a:graphicData uri="http://schemas.openxmlformats.org/drawingml/2006/table">
            <a:tbl>
              <a:tblPr/>
              <a:tblGrid>
                <a:gridCol w="9753600"/>
              </a:tblGrid>
              <a:tr h="921896">
                <a:tc>
                  <a:txBody>
                    <a:bodyPr/>
                    <a:lstStyle/>
                    <a:p>
                      <a:pPr marL="457200" indent="-45720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hgzlQm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yk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ug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'{ kg]{</a:t>
                      </a: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9702">
                <a:tc>
                  <a:txBody>
                    <a:bodyPr/>
                    <a:lstStyle/>
                    <a:p>
                      <a:pPr marL="457200" indent="-45720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zfvf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sfof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{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nox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?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Joj:yfkg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ug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'{ kg]{</a:t>
                      </a: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  <a:tr h="929702">
                <a:tc>
                  <a:txBody>
                    <a:bodyPr/>
                    <a:lstStyle/>
                    <a:p>
                      <a:pPr marL="457200" indent="-457200" algn="l" fontAlgn="ctr">
                        <a:buFont typeface="Wingdings" panose="05000000000000000000" pitchFamily="2" charset="2"/>
                        <a:buChar char="q"/>
                      </a:pP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sfo</a:t>
                      </a:r>
                      <a:r>
                        <a:rPr lang="en-US" sz="3600" b="0" i="0" u="none" strike="noStrike" dirty="0" smtClean="0">
                          <a:latin typeface="6sewa" pitchFamily="2" charset="0"/>
                        </a:rPr>
                        <a:t>{</a:t>
                      </a:r>
                      <a:r>
                        <a:rPr lang="en-US" sz="3600" b="0" i="0" u="none" strike="noStrike" dirty="0" err="1" smtClean="0">
                          <a:latin typeface="6sewa" pitchFamily="2" charset="0"/>
                        </a:rPr>
                        <a:t>ljlwx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? </a:t>
                      </a:r>
                      <a:r>
                        <a:rPr lang="en-US" sz="3600" b="0" i="0" u="none" strike="noStrike" dirty="0" err="1">
                          <a:latin typeface="6sewa" pitchFamily="2" charset="0"/>
                        </a:rPr>
                        <a:t>jGg</a:t>
                      </a:r>
                      <a:r>
                        <a:rPr lang="en-US" sz="3600" b="0" i="0" u="none" strike="noStrike" dirty="0">
                          <a:latin typeface="6sewa" pitchFamily="2" charset="0"/>
                        </a:rPr>
                        <a:t>' kg]{ </a:t>
                      </a:r>
                    </a:p>
                  </a:txBody>
                  <a:tcPr marL="7739" marR="7739" marT="7739" marB="0" anchor="ctr">
                    <a:lnL>
                      <a:noFill/>
                    </a:lnL>
                    <a:lnR>
                      <a:noFill/>
                    </a:lnR>
                    <a:lnT>
                      <a:noFill/>
                    </a:lnT>
                    <a:lnB>
                      <a:noFill/>
                    </a:lnB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88416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5725"/>
            <a:ext cx="9925050" cy="523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800" dirty="0" smtClean="0">
                <a:solidFill>
                  <a:srgbClr val="00B050"/>
                </a:solidFill>
                <a:latin typeface="3sewa" panose="00000400000000000000" pitchFamily="2" charset="0"/>
                <a:cs typeface="Kalimati" panose="00000400000000000000" pitchFamily="2"/>
              </a:rPr>
              <a:t>आयुर्बेद</a:t>
            </a:r>
            <a:r>
              <a:rPr lang="en-US" altLang="en-US" sz="2800" dirty="0" smtClean="0">
                <a:solidFill>
                  <a:srgbClr val="00B050"/>
                </a:solidFill>
                <a:latin typeface="3sewa" panose="00000400000000000000" pitchFamily="2" charset="0"/>
                <a:cs typeface="Kalimati" panose="00000400000000000000" pitchFamily="2"/>
              </a:rPr>
              <a:t> </a:t>
            </a:r>
            <a:r>
              <a:rPr lang="ne-NP" altLang="en-US" sz="2800" dirty="0" smtClean="0">
                <a:solidFill>
                  <a:srgbClr val="00B050"/>
                </a:solidFill>
                <a:latin typeface="3sewa" panose="00000400000000000000" pitchFamily="2" charset="0"/>
                <a:cs typeface="Kalimati" panose="00000400000000000000" pitchFamily="2"/>
              </a:rPr>
              <a:t>तर्फ</a:t>
            </a:r>
            <a:endParaRPr lang="ne-NP" altLang="en-US" sz="2800" dirty="0">
              <a:solidFill>
                <a:srgbClr val="00B050"/>
              </a:solidFill>
              <a:latin typeface="3sewa" panose="00000400000000000000" pitchFamily="2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51600247"/>
              </p:ext>
            </p:extLst>
          </p:nvPr>
        </p:nvGraphicFramePr>
        <p:xfrm>
          <a:off x="76200" y="609600"/>
          <a:ext cx="9829800" cy="609599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60772"/>
                <a:gridCol w="4217102"/>
                <a:gridCol w="928183"/>
                <a:gridCol w="1459111"/>
                <a:gridCol w="1469232"/>
                <a:gridCol w="1295400"/>
              </a:tblGrid>
              <a:tr h="732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l;=g+=</a:t>
                      </a:r>
                      <a:endParaRPr lang="en-US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of]</a:t>
                      </a: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hgf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qmdsf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ah]6</a:t>
                      </a:r>
                      <a:endParaRPr lang="en-US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laLQo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k|ult</a:t>
                      </a:r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 (</a:t>
                      </a:r>
                      <a:r>
                        <a:rPr lang="ne-NP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%</a:t>
                      </a:r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)</a:t>
                      </a:r>
                      <a:endParaRPr lang="en-US" sz="20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}</a:t>
                      </a: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lts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k|ult</a:t>
                      </a:r>
                      <a:r>
                        <a:rPr lang="en-US" sz="2000" b="1" u="none" strike="noStrike" baseline="0" dirty="0" smtClean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(</a:t>
                      </a:r>
                      <a:r>
                        <a:rPr lang="ne-NP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%</a:t>
                      </a:r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)</a:t>
                      </a:r>
                      <a:endParaRPr lang="en-US" sz="20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d'Vo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pknlAw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s[</a:t>
                      </a:r>
                      <a:r>
                        <a:rPr lang="en-US" sz="2000" b="1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ofsnfk</a:t>
                      </a:r>
                      <a:endParaRPr lang="en-US" sz="2000" b="1" i="0" u="none" strike="noStrike" dirty="0" smtClean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0803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</a:rPr>
                        <a:t>rfn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</a:rPr>
                        <a:t>' </a:t>
                      </a:r>
                      <a:r>
                        <a:rPr lang="en-US" sz="2000" b="1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</a:rPr>
                        <a:t>tkm</a:t>
                      </a:r>
                      <a:r>
                        <a:rPr lang="en-US" sz="2000" b="1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</a:rPr>
                        <a:t>{sf] </a:t>
                      </a:r>
                      <a:r>
                        <a:rPr lang="en-US" sz="2000" b="1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</a:rPr>
                        <a:t>sfo</a:t>
                      </a:r>
                      <a:r>
                        <a:rPr lang="en-US" sz="2000" b="1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r>
                        <a:rPr lang="en-US" sz="2000" b="1" u="none" strike="noStrike" dirty="0" err="1" smtClean="0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</a:rPr>
                        <a:t>qmd</a:t>
                      </a:r>
                      <a:endParaRPr lang="en-US" sz="2000" b="1" i="0" u="none" strike="noStrike" dirty="0">
                        <a:solidFill>
                          <a:sysClr val="windowText" lastClr="000000"/>
                        </a:solidFill>
                        <a:effectLst/>
                        <a:latin typeface="3sewa" panose="00000400000000000000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lgMz'Ns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टिकट दर्ता शुल्क 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35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/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fli6«o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,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cGt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/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fli6«o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of]u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lbj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;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tyf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wgGt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/L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holGt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26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k+rsd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 -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k'jsd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{_{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sfo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qmd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261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: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tgkfO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cfdfnfO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dft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[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lzz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' ;'/Iffy{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b'Uw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aw{s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h8La'6L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hGo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}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iflw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lat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/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0f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;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DjlGw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sfo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qmd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45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laBfno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cfo'j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]{b :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jf:Yo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/ of]u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lzIff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sfo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qmd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: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yflgo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hgtfnfO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hl8s;6L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kl/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rofTds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sfo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qmd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cTofaZos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cfo'j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]{b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}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iflw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vl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/b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540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5761">
                <a:tc gridSpan="6"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kern="1200" dirty="0" err="1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kF'lhut</a:t>
                      </a:r>
                      <a:r>
                        <a:rPr lang="en-US" sz="2000" b="1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 smtClean="0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b="1" u="none" strike="noStrike" kern="1200" dirty="0" smtClean="0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1" u="none" strike="noStrike" kern="1200" dirty="0" err="1" smtClean="0">
                          <a:solidFill>
                            <a:sysClr val="windowText" lastClr="000000"/>
                          </a:solidFill>
                          <a:effectLst/>
                          <a:latin typeface="3sewa" panose="00000400000000000000" pitchFamily="2" charset="0"/>
                          <a:ea typeface="+mn-ea"/>
                          <a:cs typeface="+mn-cs"/>
                        </a:rPr>
                        <a:t>qmd</a:t>
                      </a:r>
                      <a:endParaRPr lang="en-US" sz="2000" b="1" u="none" strike="noStrike" kern="1200" dirty="0">
                        <a:solidFill>
                          <a:sysClr val="windowText" lastClr="000000"/>
                        </a:solidFill>
                        <a:effectLst/>
                        <a:latin typeface="3sewa" panose="00000400000000000000" pitchFamily="2" charset="0"/>
                        <a:ea typeface="+mn-ea"/>
                        <a:cs typeface="+mn-cs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5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8</a:t>
                      </a:r>
                      <a:endParaRPr lang="en-US" sz="2000" u="none" strike="noStrike" kern="1200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lh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=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=: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jf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=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sGb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|,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c+rn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=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=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}=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nfO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kmlg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{r/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vl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/b{ 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85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cf}ifwfnosf] nfuL  kmlg{r/ vl/b</a:t>
                      </a:r>
                      <a:endParaRPr lang="en-US" sz="2000" b="0" i="0" u="none" strike="noStrike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d]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l;g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/L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cf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}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hf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/ </a:t>
                      </a:r>
                      <a:r>
                        <a:rPr lang="en-US" sz="2000" u="none" strike="noStrike" dirty="0" err="1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vl</a:t>
                      </a:r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/b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40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54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 </a:t>
                      </a:r>
                      <a:endParaRPr lang="en-US" sz="2000" b="0" i="0" u="none" strike="noStrike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>
                          <a:solidFill>
                            <a:sysClr val="windowText" lastClr="000000"/>
                          </a:solidFill>
                          <a:effectLst/>
                          <a:latin typeface="Nagarik" pitchFamily="2" charset="0"/>
                        </a:rPr>
                        <a:t>                                     hDdf</a:t>
                      </a:r>
                      <a:endParaRPr lang="en-US" sz="2000" b="0" i="0" u="none" strike="noStrike">
                        <a:solidFill>
                          <a:sysClr val="windowText" lastClr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838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१००%</a:t>
                      </a:r>
                      <a:endParaRPr lang="ne-NP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u="none" strike="noStrike" dirty="0">
                          <a:solidFill>
                            <a:sysClr val="windowText" lastClr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0" i="0" u="none" strike="noStrike" dirty="0">
                        <a:solidFill>
                          <a:sysClr val="windowText" lastClr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706" marR="8706" marT="87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69350" y="239713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85725"/>
            <a:ext cx="9925050" cy="523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800" dirty="0" smtClean="0">
                <a:solidFill>
                  <a:srgbClr val="00B050"/>
                </a:solidFill>
                <a:latin typeface="3sewa" panose="00000400000000000000" pitchFamily="2" charset="0"/>
                <a:cs typeface="Kalimati" panose="00000400000000000000" pitchFamily="2"/>
              </a:rPr>
              <a:t>आयुर्बेद</a:t>
            </a:r>
            <a:r>
              <a:rPr lang="en-US" altLang="en-US" sz="2800" dirty="0" smtClean="0">
                <a:solidFill>
                  <a:srgbClr val="00B050"/>
                </a:solidFill>
                <a:latin typeface="3sewa" panose="00000400000000000000" pitchFamily="2" charset="0"/>
                <a:cs typeface="Kalimati" panose="00000400000000000000" pitchFamily="2"/>
              </a:rPr>
              <a:t> </a:t>
            </a:r>
            <a:r>
              <a:rPr lang="ne-NP" altLang="en-US" sz="2800" dirty="0" smtClean="0">
                <a:solidFill>
                  <a:srgbClr val="00B050"/>
                </a:solidFill>
                <a:latin typeface="3sewa" panose="00000400000000000000" pitchFamily="2" charset="0"/>
                <a:cs typeface="Kalimati" panose="00000400000000000000" pitchFamily="2"/>
              </a:rPr>
              <a:t>तर्फ</a:t>
            </a:r>
            <a:endParaRPr lang="ne-NP" altLang="en-US" sz="2800" dirty="0">
              <a:solidFill>
                <a:srgbClr val="00B050"/>
              </a:solidFill>
              <a:latin typeface="3sewa" panose="00000400000000000000" pitchFamily="2" charset="0"/>
              <a:cs typeface="Kalimati" panose="00000400000000000000" pitchFamily="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125833"/>
              </p:ext>
            </p:extLst>
          </p:nvPr>
        </p:nvGraphicFramePr>
        <p:xfrm>
          <a:off x="1" y="609600"/>
          <a:ext cx="9829801" cy="6172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30303"/>
                <a:gridCol w="3784496"/>
                <a:gridCol w="914400"/>
                <a:gridCol w="4800602"/>
              </a:tblGrid>
              <a:tr h="448919">
                <a:tc gridSpan="4">
                  <a:txBody>
                    <a:bodyPr/>
                    <a:lstStyle/>
                    <a:p>
                      <a:pPr marL="53975" indent="0" algn="l" fontAlgn="ctr"/>
                      <a:r>
                        <a:rPr lang="ne-NP" sz="2000" b="1" u="none" strike="noStrike" dirty="0">
                          <a:effectLst/>
                          <a:cs typeface="Kalimati" panose="00000400000000000000" pitchFamily="2"/>
                        </a:rPr>
                        <a:t>मुख्य मुख्य उपलब्धि हरु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/>
                </a:tc>
              </a:tr>
              <a:tr h="42143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१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fontAlgn="ctr"/>
                      <a:r>
                        <a:rPr lang="ne-NP" sz="2000" u="none" strike="noStrike" dirty="0">
                          <a:effectLst/>
                          <a:cs typeface="Kalimati" panose="00000400000000000000" pitchFamily="2"/>
                        </a:rPr>
                        <a:t>योगा संचालन 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cs typeface="Kalimati" panose="00000400000000000000" pitchFamily="2"/>
                        </a:rPr>
                        <a:t>५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जम्मा बिरामी संख्या </a:t>
                      </a:r>
                      <a:r>
                        <a:rPr lang="ne-NP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परिक्षण </a:t>
                      </a:r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५८५५ जना</a:t>
                      </a: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072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२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सर्बांग</a:t>
                      </a:r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 </a:t>
                      </a:r>
                      <a:r>
                        <a:rPr lang="ne-NP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सेवा संचालन</a:t>
                      </a:r>
                      <a:endParaRPr lang="ne-NP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cs typeface="Kalimati" panose="00000400000000000000" pitchFamily="2"/>
                        </a:rPr>
                        <a:t>६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जेष्ठ</a:t>
                      </a:r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 </a:t>
                      </a:r>
                      <a:r>
                        <a:rPr lang="ne-NP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नागरिक </a:t>
                      </a:r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सेवा ३५५ जना </a:t>
                      </a: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072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३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बस्ति </a:t>
                      </a:r>
                      <a:r>
                        <a:rPr lang="ne-NP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सेवा संचालन</a:t>
                      </a:r>
                      <a:endParaRPr lang="ne-NP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cs typeface="Kalimati" panose="00000400000000000000" pitchFamily="2"/>
                        </a:rPr>
                        <a:t>७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स्तनपायी आमा सेवा २०९ जना </a:t>
                      </a: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072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600" u="none" strike="noStrike" dirty="0"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४</a:t>
                      </a:r>
                      <a:endParaRPr lang="ne-NP" sz="1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स्वस्थ्य </a:t>
                      </a:r>
                      <a:r>
                        <a:rPr lang="ne-NP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जीवन कार्यक्रम</a:t>
                      </a:r>
                      <a:r>
                        <a:rPr lang="ne-NP" sz="2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 </a:t>
                      </a:r>
                      <a:r>
                        <a:rPr lang="ne-NP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संचालन</a:t>
                      </a:r>
                      <a:endParaRPr lang="ne-NP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 dirty="0">
                          <a:effectLst/>
                          <a:cs typeface="Kalimati" panose="00000400000000000000" pitchFamily="2"/>
                        </a:rPr>
                        <a:t>८</a:t>
                      </a:r>
                      <a:endParaRPr lang="ne-NP" sz="18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नसर्ने रोग ब्यबस्थापन ८८२ जना </a:t>
                      </a: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9725">
                <a:tc gridSpan="4">
                  <a:txBody>
                    <a:bodyPr/>
                    <a:lstStyle/>
                    <a:p>
                      <a:pPr marL="53975" indent="0" algn="l" defTabSz="914400" rtl="0" eaLnBrk="1" fontAlgn="ctr" latinLnBrk="0" hangingPunct="1"/>
                      <a:r>
                        <a:rPr lang="ne-NP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कार्यन्वयनमा देखिएका </a:t>
                      </a:r>
                      <a:r>
                        <a:rPr lang="ne-NP" sz="20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समस्याहरु</a:t>
                      </a:r>
                      <a:endParaRPr lang="ne-NP" sz="20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/>
                </a:tc>
              </a:tr>
              <a:tr h="56072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योगा हलको भौतिक निर्माण कार्य सम्पन्न हुन् नसकेकाकाले भौतिक कठिनाई </a:t>
                      </a: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072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२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पन्चकर्म सेवा मा बजेट आभाब </a:t>
                      </a: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072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न्यून बजेटहरुका कारण कार्यक्रम संचालन समस्या </a:t>
                      </a: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46352">
                <a:tc gridSpan="4">
                  <a:txBody>
                    <a:bodyPr/>
                    <a:lstStyle/>
                    <a:p>
                      <a:pPr marL="53975" indent="0" algn="l" defTabSz="914400" rtl="0" eaLnBrk="1" fontAlgn="ctr" latinLnBrk="0" hangingPunct="1"/>
                      <a:r>
                        <a:rPr lang="ne-NP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सुझाब तथा पृष्ठपोषण </a:t>
                      </a: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/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/>
                </a:tc>
              </a:tr>
              <a:tr h="56072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स्थानीय </a:t>
                      </a:r>
                      <a:r>
                        <a:rPr lang="en-US" sz="2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F.M</a:t>
                      </a:r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 </a:t>
                      </a:r>
                      <a:r>
                        <a:rPr lang="ne-NP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तथा </a:t>
                      </a:r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अन्य संचार माध्यामबाट आयुर्बेद सेवा कार्यक्रम को प्रचार प्रसार आबस्यक </a:t>
                      </a: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072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>
                          <a:effectLst/>
                          <a:cs typeface="Kalimati" panose="00000400000000000000" pitchFamily="2"/>
                        </a:rPr>
                        <a:t>२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ne-NP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नसर्ने रोगमा आयुर्बेद पद्धती प्रभाबकारी भएकाले प्रयाप्त बजेट </a:t>
                      </a:r>
                      <a:r>
                        <a:rPr lang="ne-NP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आवश्यक देखिएको  </a:t>
                      </a:r>
                      <a:endParaRPr lang="ne-NP" sz="20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8987" marR="8987" marT="898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57437394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-14060"/>
            <a:ext cx="9925050" cy="523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800" dirty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स्वास्थ्य </a:t>
            </a:r>
            <a:r>
              <a:rPr lang="ne-NP" alt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तथा जनसंख्या तर्फ</a:t>
            </a:r>
            <a:endParaRPr lang="ne-NP" altLang="en-US" sz="2800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8561567"/>
              </p:ext>
            </p:extLst>
          </p:nvPr>
        </p:nvGraphicFramePr>
        <p:xfrm>
          <a:off x="152400" y="509814"/>
          <a:ext cx="9753600" cy="61957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60761"/>
                <a:gridCol w="3722719"/>
                <a:gridCol w="1443505"/>
                <a:gridCol w="1595452"/>
                <a:gridCol w="965603"/>
                <a:gridCol w="1465560"/>
              </a:tblGrid>
              <a:tr h="42430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l;=g+=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qmd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 -s[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ofsnfk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_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;]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jf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kfPsf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 ;+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Vof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a'Fbfut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s}</a:t>
                      </a:r>
                      <a:r>
                        <a:rPr lang="en-US" sz="2000" dirty="0" err="1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</a:rPr>
                        <a:t>lkmot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39347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!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cfdf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;'/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Iff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qmd</a:t>
                      </a:r>
                      <a:endParaRPr lang="en-US" sz="2000" dirty="0">
                        <a:effectLst/>
                        <a:latin typeface="Preeti" pitchFamily="2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Birthing </a:t>
                      </a:r>
                      <a:r>
                        <a:rPr lang="en-US" sz="2000" dirty="0" smtClean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Center</a:t>
                      </a:r>
                      <a:endParaRPr lang="ne-NP" sz="2000" dirty="0" smtClean="0"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effectLst/>
                          <a:latin typeface="Preeti" pitchFamily="2" charset="0"/>
                        </a:rPr>
                        <a:t>-: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jf:Yo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;+:</a:t>
                      </a:r>
                      <a:r>
                        <a:rPr lang="en-US" sz="2000" dirty="0" err="1" smtClean="0">
                          <a:effectLst/>
                          <a:latin typeface="Preeti" pitchFamily="2" charset="0"/>
                        </a:rPr>
                        <a:t>yfdf</a:t>
                      </a:r>
                      <a:r>
                        <a:rPr lang="ne-NP" sz="2000" baseline="0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smtClean="0"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'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Ts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]/L u/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fpg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;+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Vof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M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</a:pP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fdfGo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– !%)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04800" algn="l"/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hl6ntf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Eofs'd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– !*</a:t>
                      </a:r>
                    </a:p>
                    <a:p>
                      <a:pPr marL="342900" marR="0" lvl="0" indent="-34290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Font typeface="Symbol" panose="05050102010706020507" pitchFamily="18" charset="2"/>
                        <a:buChar char=""/>
                        <a:tabLst>
                          <a:tab pos="304800" algn="l"/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C.S</a:t>
                      </a:r>
                      <a:r>
                        <a:rPr lang="en-US" sz="2000" dirty="0"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.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ck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zg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– </a:t>
                      </a:r>
                      <a:r>
                        <a:rPr lang="en-US" sz="2000" dirty="0" smtClean="0">
                          <a:effectLst/>
                          <a:latin typeface="Preeti" pitchFamily="2" charset="0"/>
                        </a:rPr>
                        <a:t>$</a:t>
                      </a:r>
                      <a:endParaRPr lang="en-US" sz="2000" dirty="0">
                        <a:effectLst/>
                        <a:latin typeface="Preeti" pitchFamily="2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!&amp;@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hgf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;]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jfu|fxLnfO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e'QmfgL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?= @&amp;$*))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jf:Yo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;+: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yfnfO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cg'bfg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?= @%))))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?= %@$*))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o;nfO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/Gt/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tf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lbOg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]5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40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@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just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c:ktfn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jf:Yo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;+: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yfdf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k|;'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x'g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nfO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lgz'Ns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cf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ifwL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Gofgf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emf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nf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!&amp;@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hgf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 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?= #$%)))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o;nfO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/Gt/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tf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lbOg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]5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64397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rgbClr val="002060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Kalimati" panose="00000400000000000000" pitchFamily="2"/>
                        </a:rPr>
                        <a:t>#</a:t>
                      </a:r>
                      <a:endParaRPr lang="en-US" sz="2000" dirty="0">
                        <a:solidFill>
                          <a:srgbClr val="002060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hgtf;Fu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8fS6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qmd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-( _</a:t>
                      </a:r>
                    </a:p>
                    <a:p>
                      <a:pPr lvl="0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]l;?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– $^( -@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k6s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  <a:p>
                      <a:pPr lvl="0"/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lkkn8fF8f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– #@) -@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k6s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  <a:p>
                      <a:pPr lvl="0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fFufrf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– %$% -#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k6s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  <a:p>
                      <a:pPr lvl="0"/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7"nf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]l;?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– #&amp;&amp; -@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k6s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  <a:p>
                      <a:pPr lvl="0"/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sbdaf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 – !#) -!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k6s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  <a:p>
                      <a:pPr lvl="0"/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s'j08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– @@@ -!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k6s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  <a:p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– !&amp;$ -!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k6s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@@#&amp;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(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55001" marR="55001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%)))))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cfFvf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bGt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/ hg/n 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jf:Yo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l;lj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 ;+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rfng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ul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Psf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4168616"/>
              </p:ext>
            </p:extLst>
          </p:nvPr>
        </p:nvGraphicFramePr>
        <p:xfrm>
          <a:off x="7257" y="32657"/>
          <a:ext cx="9898745" cy="6672942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39696"/>
                <a:gridCol w="3515448"/>
                <a:gridCol w="1072853"/>
                <a:gridCol w="1403436"/>
                <a:gridCol w="2146431"/>
                <a:gridCol w="1320881"/>
              </a:tblGrid>
              <a:tr h="8109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l;=g+=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qmd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-s[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ofsnfk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_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;]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jf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kfPsf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;+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Vof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sfo{qmd ;+rfng k6s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a'Fbfut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hDdf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577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$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l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lgz'Ns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jf:Yo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;]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jfsf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nflu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ifwL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vl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/b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#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lvl="0"/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ljifout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– ?=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^^))))</a:t>
                      </a:r>
                    </a:p>
                    <a:p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g=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 sf] </a:t>
                      </a: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cfGtl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/s &gt;f]t</a:t>
                      </a:r>
                      <a:r>
                        <a:rPr lang="en-US" sz="2000" kern="1200" baseline="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?= @))))))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?= @^^))))</a:t>
                      </a:r>
                      <a:endParaRPr lang="en-US" sz="2000" dirty="0"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@$ 306]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k|z'tL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;]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;+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rfng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s/f/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cgld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s/f/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lgol'Qm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, @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?= %#@)))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56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^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sfof{no ;xof]uL s/f/ lgo'lQm, !* hgf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?= !*$$)))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&amp;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aGWofs</a:t>
                      </a: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/0f 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3'DtL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l;lj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cufj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d=: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=:j=;]= ;Fu 5nkmn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^)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$ 7fpF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?= #%)))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*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Eof;]S6f]dL, ldlgNofk, aGWofs/0f lzlj/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—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(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kl/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lgof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]hg ;]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lbj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?= %)))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6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;'/lIft dft[Tj ;]jf lbj;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?= $)))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!!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d=: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=:j=;]= sf]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cw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jfli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{fs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i7L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, -!)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=;_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()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!) 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?= !$$%))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8214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!@</a:t>
                      </a:r>
                      <a:endParaRPr lang="en-US" sz="2000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jf:Yo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:jo+ ;]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ljsf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lbj</a:t>
                      </a: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!@)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?=$&amp;)))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?= $&amp;)))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0654117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04042518"/>
              </p:ext>
            </p:extLst>
          </p:nvPr>
        </p:nvGraphicFramePr>
        <p:xfrm>
          <a:off x="7257" y="32657"/>
          <a:ext cx="9898745" cy="6783021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143"/>
                <a:gridCol w="4495800"/>
                <a:gridCol w="1371600"/>
                <a:gridCol w="1371600"/>
                <a:gridCol w="685800"/>
                <a:gridCol w="1447802"/>
              </a:tblGrid>
              <a:tr h="42454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l;=g+=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qmd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-s[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ofsnfk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_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;]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jf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kfPsf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;+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Vof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sfo{qmd ;+rfng k6s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a'Fbfut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hDdf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540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!#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;a} :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jf:Yo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;+: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yfx?f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dfl;s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k|ult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k|ltj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bg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;+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sng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!$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rf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}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tf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/f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c:ktfn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xftf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leq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au}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rf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lgdf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0f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</a:t>
                      </a:r>
                      <a:r>
                        <a:rPr lang="en-US" sz="2400" baseline="0" dirty="0" smtClean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!)))))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205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/fli6«o le6fldg P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sfo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qmd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;+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rfng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sflQs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/ a}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zfv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, </a:t>
                      </a:r>
                      <a:r>
                        <a:rPr lang="en-US" sz="2400" dirty="0" smtClean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!$ j8f, 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%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jif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d'lgsf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afnaflnsfx?nfO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 le6fldg P /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h'sfsf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}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ifwL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v'jfpg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sfo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qmd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k6s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!$%)))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40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!^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: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jf:Yo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;Gb]z k|;</a:t>
                      </a:r>
                      <a:r>
                        <a:rPr lang="en-US" sz="2400" dirty="0" smtClean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f/0f</a:t>
                      </a:r>
                      <a:r>
                        <a:rPr lang="en-US" sz="2400" baseline="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400" dirty="0" err="1" smtClean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kqklqsf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,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Pkm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=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Pd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=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!))))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!&amp;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:jf:Yo ;]jf k|a4{g cGt/s[of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 k6s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!))))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40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!*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d=: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jf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=:j=;]=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x?sf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 @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lbg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cw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jflif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{s ;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ldIff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uf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]i7L df3 / cfiff9df ;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DkGg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, </a:t>
                      </a:r>
                      <a:r>
                        <a:rPr lang="en-US" sz="2400" dirty="0" smtClean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!$ j8f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 k6s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@**)))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5407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!(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vf]k s]Gb| zx/L :jf:Yo s]Gb| b]p/fnLdf 6«:6 lgdf{0f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#)))))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508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@)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:jf:Yo ;+:yf cg'udg -pkd]o/sf] g]t[Tjdf_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!^ k6s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913256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55725204"/>
              </p:ext>
            </p:extLst>
          </p:nvPr>
        </p:nvGraphicFramePr>
        <p:xfrm>
          <a:off x="7257" y="-2"/>
          <a:ext cx="9898743" cy="6858004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143"/>
                <a:gridCol w="4495798"/>
                <a:gridCol w="1371600"/>
                <a:gridCol w="1371600"/>
                <a:gridCol w="685800"/>
                <a:gridCol w="1447802"/>
              </a:tblGrid>
              <a:tr h="66282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l;=g+=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qmd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-s[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ofsnfk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_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;]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jf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kfPsf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;+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Vof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sfo{qmd ;+rfng k6s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a'Fbfut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hDdf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03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@!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k"0f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vf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]k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gu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kflnsf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;'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lglZrttf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/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lbuf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kgfsf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nflu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g=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= 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tl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/o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uf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i7L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 k6s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*!)))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73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@@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k"0f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vf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]k ;'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lglZrttf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/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lbuf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kgfsf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nflu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j8f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tl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/o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cGt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/s[of, 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yflgo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of]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hgf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lgdf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tyf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j8f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tl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/o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vf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]k ;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dGjo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;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ldlt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u7g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!) k6s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?=!)))))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735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@#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kx'Fr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gk'u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]sf / 8«k cfp6 5'6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aRrfsf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vf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hL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tyf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k"0f{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vf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]k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lbnfpg</a:t>
                      </a:r>
                      <a:r>
                        <a:rPr lang="en-US" sz="2000" dirty="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FCHV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nfO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{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cled'lvs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/0f, </a:t>
                      </a:r>
                      <a:r>
                        <a:rPr lang="en-US" sz="2000" dirty="0" smtClean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!$ j8f </a:t>
                      </a:r>
                      <a:r>
                        <a:rPr lang="en-US" sz="2000" dirty="0" err="1" smtClean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df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!) k6s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&amp;$)))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3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@$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k"0f{ vf]k gu/kflnsf 3f]if0ff sfo{qmd lbuf]kgfsf] nflu ;j]{If0f, cg'udg, 8f6f e]l/lkms]zg, !$ j8f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!$ k6s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!!()))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3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@%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ljBfno :jf:Yo lzIff sfo{qmd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-;g]{ tyf g;g]{ /f]u ;DaGwL sIff ;+rfng_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@% k6s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?=!))))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03089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@^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lszf]/ lszf]/LnfO{ dlxgfjf/L Joj:yfkg ;DaGwL sIff ;+rfng 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!^ k6s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*)))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4812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@&amp;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c:ktfn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;'b[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9Ls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a}7s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( k6s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0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$%)))</a:t>
                      </a:r>
                      <a:endParaRPr lang="en-US" sz="20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1518936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36142746"/>
              </p:ext>
            </p:extLst>
          </p:nvPr>
        </p:nvGraphicFramePr>
        <p:xfrm>
          <a:off x="7257" y="-1"/>
          <a:ext cx="9898743" cy="670559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143"/>
                <a:gridCol w="4495798"/>
                <a:gridCol w="1371600"/>
                <a:gridCol w="1371600"/>
                <a:gridCol w="685800"/>
                <a:gridCol w="1447802"/>
              </a:tblGrid>
              <a:tr h="7066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l;=g+=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qmd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-s[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ofsnfk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_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;]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jf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kfPsf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;+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Vof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sfo{qmd ;+rfng k6s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a'Fbfut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hDdf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83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@*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err="1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OCMC</a:t>
                      </a:r>
                      <a:r>
                        <a:rPr lang="en-US" sz="2400" dirty="0">
                          <a:effectLst/>
                          <a:latin typeface="Times New Roman" panose="02020603050405020304" pitchFamily="18" charset="0"/>
                          <a:ea typeface="Calibri" panose="020F0502020204030204" pitchFamily="34" charset="0"/>
                          <a:cs typeface="Times New Roman" panose="02020603050405020304" pitchFamily="18" charset="0"/>
                        </a:rPr>
                        <a:t> </a:t>
                      </a:r>
                      <a:r>
                        <a:rPr lang="en-US" sz="28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sf] a}7s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 k6s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?=@@)))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4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@(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:jf:Yo ;+:yf k|d'vx?sf] a}7s tyf dfl;s ;ldIff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!@ k6s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6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c:ktfndf pkrf/ ug{ g;sL k|]if0f ul/Psf ljkGg c;xfo # hgfnfO{ cfly{s ;xfotf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 hgf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!&amp;&amp;))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6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#!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cGt/s[of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:jf:Yo If]qdf sfd ug]{ ljleGg ;+3 ;+:yf / gu/kflnsf lar cGt/s[of 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 k6s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4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#@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gu/kflnsf :tl/o :jf:Yo tyf of]hgf ;DaGwL cGt/s[of tyf cled'lvs/0f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 k6s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83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##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lel8of</a:t>
                      </a:r>
                      <a:r>
                        <a:rPr lang="en-US" sz="28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 PS;/]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!*!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%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8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3063601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7721230"/>
              </p:ext>
            </p:extLst>
          </p:nvPr>
        </p:nvGraphicFramePr>
        <p:xfrm>
          <a:off x="7257" y="-1"/>
          <a:ext cx="9898743" cy="66760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143"/>
                <a:gridCol w="4495798"/>
                <a:gridCol w="1371600"/>
                <a:gridCol w="1371600"/>
                <a:gridCol w="685800"/>
                <a:gridCol w="1447802"/>
              </a:tblGrid>
              <a:tr h="706627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l;=g+=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qmd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-s[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ofsnfk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_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;]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jf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kfPsf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;+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Vof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sfo{qmd ;+rfng k6s</a:t>
                      </a:r>
                      <a:endParaRPr lang="en-US" sz="1600" b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a'Fbfut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hDdf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16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16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8316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#$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rf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}=;f=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u9L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g=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kf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= !#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df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PDj'n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]G; ;+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rfngdf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;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xof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]u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@)))))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4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#%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g=kf= leqsf</a:t>
                      </a:r>
                      <a:r>
                        <a:rPr lang="en-US" sz="2400"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MBBS</a:t>
                      </a: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 cWoog/t ljBfyL{x?nfO{ k|lt ljBfyL{ Ps nfv ?k}ofsf] 5fqj[lQ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 hgf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#)))))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6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#^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zx/L :jf:Yo s]Gb| :yfkgf u/L ;]jf ;'rf? ePsf]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j8f g+= ( sbdaf; -lhtk'/_ / j8f g+= !@ ;fFufrf]s 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 :yfg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670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#&amp;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g=kf= leqsf ljBfnox?df cfFvf kl/If0f sfo{qmd ;+rfng / %)) hgfnfO{ r:df ljt/0f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%)))))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8446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8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#*</a:t>
                      </a:r>
                      <a:endParaRPr lang="en-US" sz="28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czQm tyf s8f /f]udf pkrf/ ;xof]u pnkAw u/fO{Psf]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9854836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itle 6"/>
          <p:cNvSpPr>
            <a:spLocks noGrp="1"/>
          </p:cNvSpPr>
          <p:nvPr>
            <p:ph type="title"/>
          </p:nvPr>
        </p:nvSpPr>
        <p:spPr>
          <a:xfrm>
            <a:off x="17928" y="76200"/>
            <a:ext cx="9906000" cy="457200"/>
          </a:xfrm>
        </p:spPr>
        <p:txBody>
          <a:bodyPr/>
          <a:lstStyle/>
          <a:p>
            <a:r>
              <a:rPr lang="ne-NP" altLang="en-US" sz="2400" b="1" dirty="0" smtClean="0">
                <a:solidFill>
                  <a:srgbClr val="00B050"/>
                </a:solidFill>
                <a:ea typeface="Kalimati" panose="00000400000000000000" pitchFamily="2"/>
                <a:cs typeface="Kalimati" panose="00000400000000000000" pitchFamily="2"/>
              </a:rPr>
              <a:t>आ.व.०७४/७५ को समग्र आयव्यय</a:t>
            </a:r>
            <a:endParaRPr lang="en-US" altLang="en-US" sz="2400" b="1" dirty="0" smtClean="0">
              <a:solidFill>
                <a:srgbClr val="00B050"/>
              </a:solidFill>
              <a:ea typeface="Kalimati" panose="00000400000000000000" pitchFamily="2"/>
              <a:cs typeface="Kalimati" panose="00000400000000000000" pitchFamily="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380276"/>
              </p:ext>
            </p:extLst>
          </p:nvPr>
        </p:nvGraphicFramePr>
        <p:xfrm>
          <a:off x="109815" y="663574"/>
          <a:ext cx="9722226" cy="6031100"/>
        </p:xfrm>
        <a:graphic>
          <a:graphicData uri="http://schemas.openxmlformats.org/drawingml/2006/table">
            <a:tbl>
              <a:tblPr/>
              <a:tblGrid>
                <a:gridCol w="2617522"/>
                <a:gridCol w="1613261"/>
                <a:gridCol w="1701664"/>
                <a:gridCol w="1517410"/>
                <a:gridCol w="1168687"/>
                <a:gridCol w="1103682"/>
              </a:tblGrid>
              <a:tr h="503520"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विवरण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 smtClean="0">
                          <a:solidFill>
                            <a:srgbClr val="0000FF"/>
                          </a:solidFill>
                          <a:latin typeface="Preeti"/>
                          <a:cs typeface="Kalimati" panose="00000400000000000000" pitchFamily="2"/>
                        </a:rPr>
                        <a:t>केन्द्रीय अनुदान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Preeti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आन्तरिक आय</a:t>
                      </a:r>
                      <a:r>
                        <a:rPr lang="en-US" sz="2000" b="1" i="0" u="none" strike="noStrike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राजश्व बाँडफाँड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जम्मा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91376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शशर्त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000" b="1" i="0" u="none" strike="noStrike" dirty="0" smtClean="0">
                          <a:solidFill>
                            <a:srgbClr val="0000FF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निशर्त</a:t>
                      </a:r>
                      <a:endParaRPr lang="en-US" sz="2000" b="1" i="0" u="none" strike="noStrike" dirty="0">
                        <a:solidFill>
                          <a:srgbClr val="0000FF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78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कूल बजेट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342764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252813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17109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612686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कूल निकासा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342764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252813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17109</a:t>
                      </a: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612686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कूल खर्च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336428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235608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17109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0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589145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78467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खर्च </a:t>
                      </a:r>
                      <a:r>
                        <a:rPr lang="en-US" sz="18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%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98.15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93.19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100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97.11</a:t>
                      </a:r>
                      <a:endParaRPr lang="ne-NP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32660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बाँकी रकम रु.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6335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17204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-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-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23540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889676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1800" b="0" i="0" u="none" strike="noStrike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खर्च नभई</a:t>
                      </a:r>
                      <a:r>
                        <a:rPr lang="ne-NP" sz="1800" b="0" i="0" u="none" strike="noStrike" baseline="0" dirty="0" smtClean="0">
                          <a:solidFill>
                            <a:srgbClr val="000000"/>
                          </a:solidFill>
                          <a:latin typeface="Times New Roman" panose="02020603050405020304" pitchFamily="18" charset="0"/>
                          <a:cs typeface="Kalimati" panose="00000400000000000000" pitchFamily="2"/>
                        </a:rPr>
                        <a:t> फिर्ता रकम रु.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latin typeface="Times New Roman" panose="02020603050405020304" pitchFamily="18" charset="0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6335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0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0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-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kumimoji="0" lang="en-US" sz="28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6335</a:t>
                      </a:r>
                      <a:endParaRPr kumimoji="0" lang="en-US" sz="28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5939" marR="5939" marT="594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6383" name="Rectangle 1"/>
          <p:cNvSpPr>
            <a:spLocks noChangeArrowheads="1"/>
          </p:cNvSpPr>
          <p:nvPr/>
        </p:nvSpPr>
        <p:spPr bwMode="auto">
          <a:xfrm>
            <a:off x="8740775" y="304800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Table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4252085"/>
              </p:ext>
            </p:extLst>
          </p:nvPr>
        </p:nvGraphicFramePr>
        <p:xfrm>
          <a:off x="7257" y="-4"/>
          <a:ext cx="9898743" cy="6832709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26143"/>
                <a:gridCol w="4495798"/>
                <a:gridCol w="1371600"/>
                <a:gridCol w="1371600"/>
                <a:gridCol w="685800"/>
                <a:gridCol w="1447802"/>
              </a:tblGrid>
              <a:tr h="752564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l;=g+=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qmd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-s[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ofsnfk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_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;]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jf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kfPsf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;+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Vof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sfo{qmd ;+rfng k6s</a:t>
                      </a:r>
                      <a:endParaRPr lang="en-US" sz="2000" b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a'Fbfut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hDdf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 </a:t>
                      </a:r>
                      <a:r>
                        <a:rPr lang="en-US" sz="2000" b="0" dirty="0" err="1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vr</a:t>
                      </a:r>
                      <a:r>
                        <a:rPr lang="en-US" sz="2000" b="0" dirty="0">
                          <a:solidFill>
                            <a:schemeClr val="tx1"/>
                          </a:solidFill>
                          <a:effectLst/>
                          <a:latin typeface="3sewa" panose="00000400000000000000" pitchFamily="2" charset="0"/>
                        </a:rPr>
                        <a:t>{</a:t>
                      </a:r>
                      <a:endParaRPr lang="en-US" sz="2000" b="0" dirty="0">
                        <a:solidFill>
                          <a:schemeClr val="tx1"/>
                        </a:solidFill>
                        <a:effectLst/>
                        <a:latin typeface="3sewa" panose="00000400000000000000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179810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#(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ckfËtfsf] z'?sf] cj:yf klxrfg ug{ :jf:YosdL{x?nfO{ @ lbg] / d=:jf=:j=;]= x?nfO{ ! lbg] tflnd sfo{qmd ;+rfng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^ :yfg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 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?= $)))))</a:t>
                      </a: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343905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$)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a[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&gt;d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nufot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cGo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Ifo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/f]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usf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]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hf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]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lvdo'Qm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7fpFdf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dfOqmf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]:sf]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lks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SofDk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;+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rfng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-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}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/f a[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4f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&gt;d / ;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fFurf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]s_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@ :yfg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@%)))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9187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$!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Ifo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/f]u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pkrf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Joj:yfkgdf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d"n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k|jfxLs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0fsf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nflu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lghL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: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jf:Yo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;+: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yf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;+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rfns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tyf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Joj;foLnfO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{ !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lbg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]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cled'lvs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0f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sfo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{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qmd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;+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rfng</a:t>
                      </a: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/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cg'udg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! k6s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%$)))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37453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$@</a:t>
                      </a:r>
                      <a:endParaRPr lang="en-US" sz="24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dft[ lzz' tyf afNosflng kf]if0f ;DaGwL ;Dk"0f{ :jf:YosdL{x?nfO{ $ lbg] / d=:jf=:j=;]= x?nfO{ @ lbg] cled'lvs/0f sfo{qmd ;+rfng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 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tabLst>
                          <a:tab pos="1028700" algn="l"/>
                        </a:tabLst>
                      </a:pPr>
                      <a:r>
                        <a:rPr lang="en-US" sz="2400" dirty="0">
                          <a:effectLst/>
                          <a:latin typeface="Preeti" pitchFamily="2" charset="0"/>
                          <a:ea typeface="Calibri" panose="020F0502020204030204" pitchFamily="34" charset="0"/>
                          <a:cs typeface="Mangal" panose="02040503050203030202" pitchFamily="18" charset="0"/>
                        </a:rPr>
                        <a:t>?= &amp;)))))</a:t>
                      </a:r>
                      <a:endParaRPr lang="en-US" sz="2400" dirty="0"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6498557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" y="152400"/>
            <a:ext cx="9886950" cy="523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800" dirty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कृषि </a:t>
            </a:r>
            <a:r>
              <a:rPr lang="ne-NP" alt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विकास तर्फ</a:t>
            </a:r>
            <a:endParaRPr lang="ne-NP" altLang="en-US" sz="2800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6924440"/>
              </p:ext>
            </p:extLst>
          </p:nvPr>
        </p:nvGraphicFramePr>
        <p:xfrm>
          <a:off x="152400" y="762000"/>
          <a:ext cx="9601200" cy="5943600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577516"/>
                <a:gridCol w="1649963"/>
                <a:gridCol w="1085216"/>
                <a:gridCol w="1664368"/>
                <a:gridCol w="1076425"/>
                <a:gridCol w="3547712"/>
              </a:tblGrid>
              <a:tr h="814062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l;=g+=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cfof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jh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]6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ljQLo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lts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k|d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\v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pknlJw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s[</a:t>
                      </a:r>
                      <a:r>
                        <a:rPr lang="en-US" sz="2000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ofsnfk</a:t>
                      </a:r>
                      <a:endParaRPr lang="en-US" sz="20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129538"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!</a:t>
                      </a:r>
                      <a:endParaRPr lang="en-US" sz="3600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err="1"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3600" dirty="0">
                          <a:effectLst/>
                          <a:latin typeface="Preeti" pitchFamily="2" charset="0"/>
                        </a:rPr>
                        <a:t>/ s[</a:t>
                      </a:r>
                      <a:r>
                        <a:rPr lang="en-US" sz="3600" dirty="0" err="1">
                          <a:effectLst/>
                          <a:latin typeface="Preeti" pitchFamily="2" charset="0"/>
                        </a:rPr>
                        <a:t>lif</a:t>
                      </a:r>
                      <a:r>
                        <a:rPr lang="en-US" sz="36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3600" dirty="0" err="1">
                          <a:effectLst/>
                          <a:latin typeface="Preeti" pitchFamily="2" charset="0"/>
                        </a:rPr>
                        <a:t>ljsf</a:t>
                      </a:r>
                      <a:r>
                        <a:rPr lang="en-US" sz="3600" dirty="0">
                          <a:effectLst/>
                          <a:latin typeface="Preeti" pitchFamily="2" charset="0"/>
                        </a:rPr>
                        <a:t>; </a:t>
                      </a:r>
                      <a:r>
                        <a:rPr lang="en-US" sz="3600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3600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3600" dirty="0" err="1">
                          <a:effectLst/>
                          <a:latin typeface="Preeti" pitchFamily="2" charset="0"/>
                        </a:rPr>
                        <a:t>qmd</a:t>
                      </a:r>
                      <a:endParaRPr lang="en-US" sz="3600" dirty="0"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 smtClean="0">
                          <a:effectLst/>
                          <a:latin typeface="Preeti" pitchFamily="2" charset="0"/>
                        </a:rPr>
                        <a:t>(^!*)))</a:t>
                      </a:r>
                      <a:endParaRPr lang="en-US" sz="3600" dirty="0"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(^ </a:t>
                      </a:r>
                      <a:r>
                        <a:rPr lang="en-US" sz="2400" dirty="0" err="1">
                          <a:effectLst/>
                          <a:latin typeface="Preeti" pitchFamily="2" charset="0"/>
                        </a:rPr>
                        <a:t>k|ltzt</a:t>
                      </a:r>
                      <a:r>
                        <a:rPr lang="en-US" sz="2400" dirty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>
                          <a:effectLst/>
                          <a:latin typeface="Preeti" pitchFamily="2" charset="0"/>
                        </a:rPr>
                        <a:t> -s'n vr{ </a:t>
                      </a:r>
                      <a:r>
                        <a:rPr lang="nl-NL" sz="2400" dirty="0" smtClean="0">
                          <a:effectLst/>
                          <a:latin typeface="Preeti" pitchFamily="2" charset="0"/>
                        </a:rPr>
                        <a:t>(!%))))÷</a:t>
                      </a:r>
                    </a:p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nl-NL" sz="2400" dirty="0" smtClean="0">
                          <a:effectLst/>
                          <a:latin typeface="Preeti" pitchFamily="2" charset="0"/>
                        </a:rPr>
                        <a:t>k</a:t>
                      </a:r>
                      <a:r>
                        <a:rPr lang="nl-NL" sz="2400" dirty="0">
                          <a:effectLst/>
                          <a:latin typeface="Preeti" pitchFamily="2" charset="0"/>
                        </a:rPr>
                        <a:t>|;f;lgs vr{ jfx]s_</a:t>
                      </a:r>
                      <a:endParaRPr lang="en-US" sz="2400" dirty="0"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600" dirty="0">
                          <a:effectLst/>
                          <a:latin typeface="Preeti" pitchFamily="2" charset="0"/>
                        </a:rPr>
                        <a:t>!)) </a:t>
                      </a:r>
                      <a:r>
                        <a:rPr lang="en-US" sz="3600" dirty="0" err="1" smtClean="0">
                          <a:effectLst/>
                          <a:latin typeface="Preeti" pitchFamily="2" charset="0"/>
                        </a:rPr>
                        <a:t>k|ltzt</a:t>
                      </a:r>
                      <a:endParaRPr lang="en-US" sz="3600" dirty="0"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vert="vert27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15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cg'bfgdf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ldlgl6n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 !))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cfO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{/g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6g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]n #%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slkm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knk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/d]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l;g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#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 @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gof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ks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]6 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yfkgf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/ @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k'/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fgf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ks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6df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dfu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cg';f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/sf]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qmd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;~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rfng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t/sf/L ;+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sng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s]Gb|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!@)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Knfli6s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6g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]n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*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Knfli6s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kf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]v/L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^(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yf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kf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l;+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rfO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{ ;]6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$)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Jofl6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«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jf6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rNg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 :k|]o/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 !$))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lxpFb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kmnk'mn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lj?jfljt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, ^^%)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;'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Gtnfhft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kmnk'mn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lj?jf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!%)))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slkm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lj?jf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Pj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+ ^%))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cn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lr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lj?jf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lk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=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=P;\=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cfn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'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ljp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/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Rofp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: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kfg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dirty="0" err="1"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dirty="0">
                          <a:effectLst/>
                          <a:latin typeface="Preeti" pitchFamily="2" charset="0"/>
                        </a:rPr>
                        <a:t> .</a:t>
                      </a:r>
                      <a:endParaRPr lang="en-US" sz="2000" dirty="0">
                        <a:effectLst/>
                        <a:latin typeface="Preeti" pitchFamily="2" charset="0"/>
                        <a:ea typeface="Times New Roman" panose="02020603050405020304" pitchFamily="18" charset="0"/>
                        <a:cs typeface="Mangal" panose="02040503050203030202" pitchFamily="18" charset="0"/>
                      </a:endParaRPr>
                    </a:p>
                  </a:txBody>
                  <a:tcPr marL="68580" marR="68580" marT="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14300" y="523875"/>
            <a:ext cx="9696450" cy="61353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of]</a:t>
            </a:r>
            <a:r>
              <a:rPr lang="en-US" sz="28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hgf</a:t>
            </a: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tyf</a:t>
            </a: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sfo</a:t>
            </a: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</a:t>
            </a:r>
            <a:r>
              <a:rPr lang="en-US" sz="28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qmdsf</a:t>
            </a: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;~</a:t>
            </a:r>
            <a:r>
              <a:rPr lang="en-US" sz="28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rfngjf6</a:t>
            </a: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k|fKt</a:t>
            </a: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ePsf</a:t>
            </a: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d'Vo</a:t>
            </a: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d'Vo</a:t>
            </a: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pknlJwx</a:t>
            </a:r>
            <a:r>
              <a:rPr lang="en-US" sz="28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? M 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ldlgl6n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/sf]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k|of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]u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jf6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hldg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tof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/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Ldf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;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xhtf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ePsf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],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hldg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tof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/L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vr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df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jrt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ePsf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/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pko'Qm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;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dodf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jfnL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nufpg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;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xhtf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ePsf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gof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lgld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{t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cfO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/g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6g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]n /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Knfli6s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6g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]n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jf6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jif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{e/L g} t/sf/L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pTkfbg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x'g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o;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jf6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if0f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;'/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Iff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x'g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cfo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cfh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gdf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j[l¢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x'g'sf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;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fy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} j]/f]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huf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/L ;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d:of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;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dfwfgdf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6]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k'Ug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k|wfgdGqL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s[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lif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cfw'lglss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/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0f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kl/of]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hgf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jf6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: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yflkt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@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j6f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k'/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fgf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/ @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j6f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gof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ks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]6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jf6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t/sf/L v]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tLsf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If]q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lj:tf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/ sf] ;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fy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}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gof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k|ljlwsf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kx'Fr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k'Ug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/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u'0f:t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/Lo ds}sf]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jLp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pTkfbg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x'g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Knfli6s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]v/L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lgdf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0f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jf6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yk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$) /f]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kgL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If]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qkmndf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l;+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rfO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 ;'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ljwf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lj:tf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/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x'g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.</a:t>
            </a:r>
            <a:endParaRPr lang="en-US" sz="2800" dirty="0"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457200" marR="0" lvl="0" indent="-4572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Wingdings" panose="05000000000000000000" pitchFamily="2" charset="2"/>
              <a:buChar char="§"/>
            </a:pP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kmnk'mn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lj?jf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ljt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/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0f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jf6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yk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^% x]+ If]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qkmndf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lj?jf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/f]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k0f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ePsf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o;sf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</a:t>
            </a:r>
            <a:r>
              <a:rPr lang="en-US" sz="2800" dirty="0" err="1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pTkfbg</a:t>
            </a:r>
            <a:r>
              <a:rPr lang="en-US" sz="2800" dirty="0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$</a:t>
            </a:r>
            <a:r>
              <a:rPr lang="en-US" sz="2800" dirty="0" smtClean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2800" dirty="0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%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jif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jf6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lng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;</a:t>
            </a:r>
            <a:r>
              <a:rPr lang="en-US" sz="28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lsg</a:t>
            </a:r>
            <a:r>
              <a:rPr lang="en-US" sz="28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.</a:t>
            </a:r>
            <a:endParaRPr lang="en-US" sz="2800" dirty="0">
              <a:effectLst/>
              <a:latin typeface="Calibri" panose="020F0502020204030204" pitchFamily="34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19050" y="76200"/>
            <a:ext cx="9886950" cy="523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800" dirty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कृषि </a:t>
            </a:r>
            <a:r>
              <a:rPr lang="ne-NP" altLang="en-US" sz="2800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विकास तर्फ</a:t>
            </a:r>
            <a:endParaRPr lang="ne-NP" altLang="en-US" sz="2800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74143765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9050" y="0"/>
            <a:ext cx="9886950" cy="523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800" dirty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कृषि शाखा तर्फ</a:t>
            </a:r>
          </a:p>
        </p:txBody>
      </p:sp>
      <p:sp>
        <p:nvSpPr>
          <p:cNvPr id="2" name="Rectangle 1"/>
          <p:cNvSpPr/>
          <p:nvPr/>
        </p:nvSpPr>
        <p:spPr>
          <a:xfrm>
            <a:off x="19050" y="685800"/>
            <a:ext cx="9886950" cy="472437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sfof</a:t>
            </a:r>
            <a:r>
              <a:rPr lang="en-US" sz="40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</a:t>
            </a:r>
            <a:r>
              <a:rPr lang="en-US" sz="40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Gjogdf</a:t>
            </a:r>
            <a:r>
              <a:rPr lang="en-US" sz="40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b]</a:t>
            </a:r>
            <a:r>
              <a:rPr lang="en-US" sz="40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lvPsf</a:t>
            </a:r>
            <a:r>
              <a:rPr lang="en-US" sz="40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;</a:t>
            </a:r>
            <a:r>
              <a:rPr lang="en-US" sz="40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d:ofx</a:t>
            </a:r>
            <a:r>
              <a:rPr lang="en-US" sz="40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? M </a:t>
            </a:r>
            <a:endParaRPr lang="en-US" sz="4000" dirty="0">
              <a:latin typeface="Preeti" pitchFamily="2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;]</a:t>
            </a:r>
            <a:r>
              <a:rPr lang="en-US" sz="4000" dirty="0" err="1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</a:t>
            </a:r>
            <a:r>
              <a:rPr lang="en-US" sz="4000" dirty="0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u|fxLx?sf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;+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Vof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clws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x'bf</a:t>
            </a:r>
            <a:r>
              <a:rPr lang="en-US" sz="4000" dirty="0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5gf}6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ug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 sl7g .</a:t>
            </a: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;+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emf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}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tf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kZrft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oyf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;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dodf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sfo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 </a:t>
            </a:r>
            <a:r>
              <a:rPr lang="en-US" sz="4000" dirty="0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;</a:t>
            </a:r>
            <a:r>
              <a:rPr lang="en-US" sz="4000" dirty="0" err="1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DkGg</a:t>
            </a:r>
            <a:r>
              <a:rPr lang="en-US" sz="4000" dirty="0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gx'Fbf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cg'udg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ug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 sl7g </a:t>
            </a:r>
            <a:r>
              <a:rPr lang="en-US" sz="4000" dirty="0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.</a:t>
            </a:r>
          </a:p>
          <a:p>
            <a:pPr marR="0" lvl="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</a:pPr>
            <a:r>
              <a:rPr lang="en-US" sz="4000" b="1" dirty="0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;'</a:t>
            </a:r>
            <a:r>
              <a:rPr lang="en-US" sz="4000" b="1" dirty="0" err="1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emfj</a:t>
            </a:r>
            <a:r>
              <a:rPr lang="en-US" sz="4000" b="1" dirty="0" smtClean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b="1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tyf</a:t>
            </a:r>
            <a:r>
              <a:rPr lang="en-US" sz="4000" b="1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k[i6kf]if0f M </a:t>
            </a:r>
            <a:endParaRPr lang="en-US" sz="4000" dirty="0">
              <a:latin typeface="Preeti" pitchFamily="2" charset="0"/>
              <a:ea typeface="Times New Roman" panose="02020603050405020304" pitchFamily="18" charset="0"/>
              <a:cs typeface="Mangal" panose="02040503050203030202" pitchFamily="18" charset="0"/>
            </a:endParaRPr>
          </a:p>
          <a:p>
            <a:pPr marL="342900" marR="0" lvl="0" indent="-342900" algn="just">
              <a:lnSpc>
                <a:spcPct val="115000"/>
              </a:lnSpc>
              <a:spcBef>
                <a:spcPts val="0"/>
              </a:spcBef>
              <a:spcAft>
                <a:spcPts val="1000"/>
              </a:spcAft>
              <a:buFont typeface="Symbol" panose="05050102010706020507" pitchFamily="18" charset="2"/>
              <a:buChar char=""/>
            </a:pP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cg'bfgsf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sfo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{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qmdx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?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j8f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txsf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jh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]6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jf6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klg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 /</a:t>
            </a:r>
            <a:r>
              <a:rPr lang="en-US" sz="4000" dirty="0" err="1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flvg</a:t>
            </a:r>
            <a:r>
              <a:rPr lang="en-US" sz="4000" dirty="0">
                <a:latin typeface="Preeti" pitchFamily="2" charset="0"/>
                <a:ea typeface="Times New Roman" panose="02020603050405020304" pitchFamily="18" charset="0"/>
                <a:cs typeface="Mangal" panose="02040503050203030202" pitchFamily="18" charset="0"/>
              </a:rPr>
              <a:t>' kg]{ .</a:t>
            </a:r>
            <a:endParaRPr lang="en-US" sz="4000" dirty="0">
              <a:effectLst/>
              <a:latin typeface="Preeti" pitchFamily="2" charset="0"/>
              <a:ea typeface="Times New Roman" panose="02020603050405020304" pitchFamily="18" charset="0"/>
              <a:cs typeface="Mangal" panose="02040503050203030202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2683344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8100" y="76200"/>
            <a:ext cx="9829800" cy="523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वन </a:t>
            </a:r>
            <a:r>
              <a:rPr lang="ne-NP" alt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तथा वातावरण तर्फ</a:t>
            </a:r>
            <a:endParaRPr lang="ne-NP" altLang="en-US" sz="28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412052128"/>
              </p:ext>
            </p:extLst>
          </p:nvPr>
        </p:nvGraphicFramePr>
        <p:xfrm>
          <a:off x="0" y="685800"/>
          <a:ext cx="9906001" cy="621029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35679"/>
                <a:gridCol w="3074320"/>
                <a:gridCol w="1219200"/>
                <a:gridCol w="762000"/>
                <a:gridCol w="1219200"/>
                <a:gridCol w="1295400"/>
                <a:gridCol w="1600202"/>
              </a:tblGrid>
              <a:tr h="74135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l;=g=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200" b="1" u="none" strike="noStrike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s|d</a:t>
                      </a:r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kl/</a:t>
                      </a:r>
                      <a:r>
                        <a:rPr lang="en-US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0fd</a:t>
                      </a:r>
                      <a:r>
                        <a:rPr lang="en-US" sz="2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–O{</a:t>
                      </a:r>
                      <a:r>
                        <a:rPr lang="en-US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aflif</a:t>
                      </a:r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{s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741351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nIo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ah]6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jh</a:t>
                      </a:r>
                      <a:r>
                        <a:rPr lang="en-US" sz="22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]6 </a:t>
                      </a:r>
                      <a:r>
                        <a:rPr lang="en-US" sz="2200" b="1" u="none" strike="noStrike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200" b="1" u="none" strike="noStrike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endParaRPr lang="en-US" sz="2200" b="1" i="0" u="none" strike="noStrike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06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 smtClean="0">
                          <a:effectLst/>
                          <a:latin typeface="Preeti" pitchFamily="2" charset="0"/>
                        </a:rPr>
                        <a:t>!</a:t>
                      </a:r>
                      <a:endParaRPr lang="en-US" sz="2200" b="1" i="0" u="none" strike="noStrike" dirty="0"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hl8a'l6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klxrfg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v]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lj:tf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/sf]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DefAotf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cWoog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!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k6s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!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</a:tr>
              <a:tr h="106902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 smtClean="0">
                          <a:effectLst/>
                          <a:latin typeface="Preeti" pitchFamily="2" charset="0"/>
                        </a:rPr>
                        <a:t>@</a:t>
                      </a:r>
                      <a:endParaRPr lang="en-US" sz="2200" b="1" i="0" u="none" strike="noStrike" dirty="0"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u}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x|sfi7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k}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bfjf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v]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lj:tf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d"x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u7g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xof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@ ;d"x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@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</a:tr>
              <a:tr h="110685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 smtClean="0">
                          <a:effectLst/>
                          <a:latin typeface="Preeti" pitchFamily="2" charset="0"/>
                        </a:rPr>
                        <a:t>#</a:t>
                      </a:r>
                      <a:endParaRPr lang="en-US" sz="2200" b="1" i="0" u="none" strike="noStrike" dirty="0"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;f=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jg÷s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=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lghL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hUufdf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;,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lgufnf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],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cld|f;f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]],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rL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/f]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k0f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xof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]u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$% /f]kgL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$%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45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</a:tr>
              <a:tr h="741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 smtClean="0">
                          <a:effectLst/>
                          <a:latin typeface="Preeti" pitchFamily="2" charset="0"/>
                        </a:rPr>
                        <a:t>$</a:t>
                      </a:r>
                      <a:endParaRPr lang="en-US" sz="2200" b="1" i="0" u="none" strike="noStrike" dirty="0"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pBfg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xof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]u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! :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yfg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!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/>
                </a:tc>
              </a:tr>
              <a:tr h="74135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%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g;{/L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-g;{/L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Jof8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{{{t_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!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j6f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! </a:t>
                      </a: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60 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 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60 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/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740775" y="304800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2854598"/>
              </p:ext>
            </p:extLst>
          </p:nvPr>
        </p:nvGraphicFramePr>
        <p:xfrm>
          <a:off x="83457" y="674687"/>
          <a:ext cx="9753599" cy="6019799"/>
        </p:xfrm>
        <a:graphic>
          <a:graphicData uri="http://schemas.openxmlformats.org/drawingml/2006/table">
            <a:tbl>
              <a:tblPr>
                <a:tableStyleId>{5940675A-B579-460E-94D1-54222C63F5DA}</a:tableStyleId>
              </a:tblPr>
              <a:tblGrid>
                <a:gridCol w="724361"/>
                <a:gridCol w="3027022"/>
                <a:gridCol w="1200443"/>
                <a:gridCol w="975360"/>
                <a:gridCol w="1125415"/>
                <a:gridCol w="1425526"/>
                <a:gridCol w="1275472"/>
              </a:tblGrid>
              <a:tr h="49042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l;=g=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2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s|d</a:t>
                      </a:r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kl/</a:t>
                      </a:r>
                      <a:r>
                        <a:rPr lang="en-US" sz="2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0fd</a:t>
                      </a:r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–O{</a:t>
                      </a:r>
                      <a:r>
                        <a:rPr lang="en-US" sz="2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aflif</a:t>
                      </a:r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{s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9908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nIo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ah]6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u="none" strike="noStrike" dirty="0" err="1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jh</a:t>
                      </a:r>
                      <a:r>
                        <a:rPr lang="en-US" sz="2200" b="1" u="none" strike="noStrike" dirty="0" smtClean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]6 </a:t>
                      </a:r>
                      <a:r>
                        <a:rPr lang="en-US" sz="22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2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endParaRPr lang="en-US" sz="22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745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 smtClean="0">
                          <a:effectLst/>
                          <a:latin typeface="Preeti" pitchFamily="2" charset="0"/>
                        </a:rPr>
                        <a:t>^</a:t>
                      </a:r>
                      <a:endParaRPr lang="en-US" sz="2200" b="1" i="0" u="none" strike="noStrike" dirty="0"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lj?jf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pTkfbg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%)))) </a:t>
                      </a:r>
                      <a:r>
                        <a:rPr lang="en-US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j6f</a:t>
                      </a: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%)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710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55,000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709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46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 smtClean="0">
                          <a:effectLst/>
                          <a:latin typeface="Preeti" pitchFamily="2" charset="0"/>
                        </a:rPr>
                        <a:t>&amp;</a:t>
                      </a:r>
                      <a:endParaRPr lang="en-US" sz="2200" b="1" i="0" u="none" strike="noStrike" dirty="0"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/, j8f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u|fld0f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slRr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;8s 5]p ;8ssf] :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yfloTjsf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j[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Iff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/f]k0f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% ls=ld=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%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209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209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5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 smtClean="0">
                          <a:effectLst/>
                          <a:latin typeface="Preeti" pitchFamily="2" charset="0"/>
                        </a:rPr>
                        <a:t>*</a:t>
                      </a:r>
                      <a:endParaRPr lang="en-US" sz="2200" b="1" i="0" u="none" strike="noStrike" dirty="0"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pBfg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! k6s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!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-  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-  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5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 smtClean="0">
                          <a:effectLst/>
                          <a:latin typeface="Preeti" pitchFamily="2" charset="0"/>
                        </a:rPr>
                        <a:t>(</a:t>
                      </a:r>
                      <a:endParaRPr lang="en-US" sz="2200" b="1" i="0" u="none" strike="noStrike" dirty="0"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fd'bflos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DjlGw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j8f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:t/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5nkmn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!$ </a:t>
                      </a:r>
                      <a:r>
                        <a:rPr lang="en-US" sz="2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k6s</a:t>
                      </a:r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!$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420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420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0746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 smtClean="0">
                          <a:effectLst/>
                          <a:latin typeface="Preeti" pitchFamily="2" charset="0"/>
                        </a:rPr>
                        <a:t>!)</a:t>
                      </a:r>
                      <a:endParaRPr lang="en-US" sz="2200" b="1" i="0" u="none" strike="noStrike" dirty="0"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sj'lnolt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fd'bflos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pkef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Qmf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d"xsf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j8f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/o ;+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hfn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 g=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= 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/o ;+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hfn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!% j8f :tl/o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!%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13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199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74525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1" i="0" u="none" strike="noStrike" dirty="0" smtClean="0">
                          <a:effectLst/>
                          <a:latin typeface="Preeti" pitchFamily="2" charset="0"/>
                        </a:rPr>
                        <a:t>!!</a:t>
                      </a:r>
                      <a:endParaRPr lang="en-US" sz="2200" b="1" i="0" u="none" strike="noStrike" dirty="0"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cg'udg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lgl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/If0f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Psd</a:t>
                      </a:r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':6  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10600" y="244702"/>
            <a:ext cx="1295400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8100" y="76200"/>
            <a:ext cx="8420100" cy="52387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800" b="1" dirty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वन </a:t>
            </a:r>
            <a:r>
              <a:rPr lang="ne-NP" altLang="en-US" sz="28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तथा वातावरण तर्फ</a:t>
            </a:r>
            <a:endParaRPr lang="ne-NP" altLang="en-US" sz="28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7662213"/>
              </p:ext>
            </p:extLst>
          </p:nvPr>
        </p:nvGraphicFramePr>
        <p:xfrm>
          <a:off x="76197" y="599422"/>
          <a:ext cx="9829802" cy="610617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355459"/>
                <a:gridCol w="98225"/>
                <a:gridCol w="2495258"/>
                <a:gridCol w="680525"/>
                <a:gridCol w="680525"/>
                <a:gridCol w="705168"/>
                <a:gridCol w="628888"/>
                <a:gridCol w="647117"/>
                <a:gridCol w="649396"/>
                <a:gridCol w="2355842"/>
                <a:gridCol w="533399"/>
              </a:tblGrid>
              <a:tr h="549219">
                <a:tc rowSpan="2" grid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l;=g+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 h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of]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OsfO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_+</a:t>
                      </a:r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aflif</a:t>
                      </a: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nIo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ljlQo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lts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0" indent="0" algn="l" fontAlgn="ctr"/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d'Vo</a:t>
                      </a:r>
                      <a:r>
                        <a:rPr lang="en-US" sz="1800" b="1" u="none" strike="noStrike" baseline="0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pknAwL</a:t>
                      </a: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lqmofsnfk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s}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49219">
                <a:tc gridSpan="2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kl/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df0f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ah]6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49219">
                <a:tc gridSpan="11"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 err="1" smtClean="0">
                          <a:effectLst/>
                          <a:latin typeface="Preeti" pitchFamily="2" charset="0"/>
                        </a:rPr>
                        <a:t>nlIft</a:t>
                      </a: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d'x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xefuLtf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05449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20650" indent="0" algn="l" fontAlgn="ctr"/>
                      <a:r>
                        <a:rPr lang="en-US" sz="2000" u="none" strike="noStrike" dirty="0" err="1" smtClean="0">
                          <a:effectLst/>
                          <a:latin typeface="Preeti" pitchFamily="2" charset="0"/>
                        </a:rPr>
                        <a:t>dlxnf</a:t>
                      </a:r>
                      <a:r>
                        <a:rPr lang="en-US" sz="2000" u="none" strike="noStrike" baseline="0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u="none" strike="noStrike" dirty="0" smtClean="0"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u="none" strike="noStrike" dirty="0" err="1" smtClean="0">
                          <a:effectLst/>
                          <a:latin typeface="Preeti" pitchFamily="2" charset="0"/>
                        </a:rPr>
                        <a:t>d'x</a:t>
                      </a:r>
                      <a:r>
                        <a:rPr lang="en-US" sz="2000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u7g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400" u="none" strike="noStrike" dirty="0" err="1">
                          <a:effectLst/>
                          <a:latin typeface="Preeti" pitchFamily="2" charset="0"/>
                        </a:rPr>
                        <a:t>d'x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30</a:t>
                      </a:r>
                      <a:endParaRPr lang="en-US" sz="28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NagarikNUM" pitchFamily="2" charset="0"/>
                        </a:rPr>
                        <a:t>0.234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8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" pitchFamily="2" charset="0"/>
                        </a:rPr>
                        <a:t>!))Ü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" pitchFamily="2" charset="0"/>
                        </a:rPr>
                        <a:t>!$) 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flysf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j[Q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fy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cfjZosQfsf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kl/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k'tL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kmh'n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vr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{sf]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;+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lrltdf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]8</a:t>
                      </a: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d=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lj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4681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58738" indent="0" algn="l" fontAlgn="ctr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ldlt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u7g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d'x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;d]t</a:t>
                      </a: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400" u="none" strike="noStrike" dirty="0" err="1">
                          <a:effectLst/>
                          <a:latin typeface="Preeti" pitchFamily="2" charset="0"/>
                        </a:rPr>
                        <a:t>ldlt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8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NagarikNUM" pitchFamily="2" charset="0"/>
                        </a:rPr>
                        <a:t>0.39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28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" pitchFamily="2" charset="0"/>
                        </a:rPr>
                        <a:t>!)) Ü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" pitchFamily="2" charset="0"/>
                        </a:rPr>
                        <a:t>!)) 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ctr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Pstfsf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zlQm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xefuLtfsf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;'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d~r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d'lxs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efjgsf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d:of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dwfgdf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l5d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sLsf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x:tIf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]k</a:t>
                      </a: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d=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lj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5906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5873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gePsf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lgis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[o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d'x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u7g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k'u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400" u="none" strike="noStrike" dirty="0" err="1">
                          <a:effectLst/>
                          <a:latin typeface="Preeti" pitchFamily="2" charset="0"/>
                        </a:rPr>
                        <a:t>d'x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18</a:t>
                      </a:r>
                      <a:endParaRPr lang="en-US" sz="28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NagarikNUM" pitchFamily="2" charset="0"/>
                        </a:rPr>
                        <a:t>0.14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28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" pitchFamily="2" charset="0"/>
                        </a:rPr>
                        <a:t>!)) 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" pitchFamily="2" charset="0"/>
                        </a:rPr>
                        <a:t>!^! 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ctr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flysf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fysf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dxz'z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ePsf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d=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lj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3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5873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gePsf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lgis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[o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ldlt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u7g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k'u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d'x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;d]t</a:t>
                      </a: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400" u="none" strike="noStrike" dirty="0" err="1">
                          <a:effectLst/>
                          <a:latin typeface="Preeti" pitchFamily="2" charset="0"/>
                        </a:rPr>
                        <a:t>ldlt</a:t>
                      </a:r>
                      <a:endParaRPr lang="en-US" sz="2400" b="0" i="0" u="none" strike="noStrike" dirty="0">
                        <a:solidFill>
                          <a:srgbClr val="0070C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8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smtClean="0">
                          <a:effectLst/>
                          <a:latin typeface="NagarikNUM" pitchFamily="2" charset="0"/>
                        </a:rPr>
                        <a:t>0.234</a:t>
                      </a:r>
                      <a:endParaRPr lang="en-US" sz="20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800" b="0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" pitchFamily="2" charset="0"/>
                        </a:rPr>
                        <a:t>!)) 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" pitchFamily="2" charset="0"/>
                        </a:rPr>
                        <a:t>!)) 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ctr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Pstfsf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cjZosQf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xefuLtfsf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;'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d~rsf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hL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Preeti" pitchFamily="2" charset="0"/>
                        </a:rPr>
                        <a:t>d=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</a:rPr>
                        <a:t>lj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61382">
                <a:tc gridSpan="4"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 smtClean="0">
                          <a:effectLst/>
                          <a:latin typeface="Preeti" pitchFamily="2" charset="0"/>
                        </a:rPr>
                        <a:t>hDdf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000" b="1" i="0" u="none" strike="noStrike" dirty="0">
                        <a:solidFill>
                          <a:srgbClr val="0070C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400" b="1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effectLst/>
                          <a:latin typeface="NagarikNUM" pitchFamily="2" charset="0"/>
                        </a:rPr>
                        <a:t>0.998</a:t>
                      </a:r>
                      <a:endParaRPr lang="en-US" sz="2400" b="1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NagarikNUM" pitchFamily="2" charset="0"/>
                        </a:rPr>
                        <a:t>64</a:t>
                      </a:r>
                      <a:endParaRPr lang="en-US" sz="2400" b="1" i="0" u="none" strike="noStrike" dirty="0">
                        <a:solidFill>
                          <a:srgbClr val="0070C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Nagarik" pitchFamily="2" charset="0"/>
                        </a:rPr>
                        <a:t>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Nagarik" pitchFamily="2" charset="0"/>
                        </a:rPr>
                        <a:t>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Rectangle 5"/>
          <p:cNvSpPr/>
          <p:nvPr/>
        </p:nvSpPr>
        <p:spPr>
          <a:xfrm>
            <a:off x="76197" y="0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महिला तथा वालवालिका तर्फ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740775" y="200055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4085719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85568018"/>
              </p:ext>
            </p:extLst>
          </p:nvPr>
        </p:nvGraphicFramePr>
        <p:xfrm>
          <a:off x="76201" y="605359"/>
          <a:ext cx="9677399" cy="60240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629"/>
                <a:gridCol w="2450961"/>
                <a:gridCol w="668444"/>
                <a:gridCol w="668444"/>
                <a:gridCol w="698027"/>
                <a:gridCol w="622282"/>
                <a:gridCol w="647795"/>
                <a:gridCol w="637868"/>
                <a:gridCol w="2221673"/>
                <a:gridCol w="616276"/>
              </a:tblGrid>
              <a:tr h="5354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l;=g+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of]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OsfO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aflif</a:t>
                      </a: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nIo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ljlQo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lts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18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0" indent="0" algn="ctr" fontAlgn="ctr"/>
                      <a:r>
                        <a:rPr lang="en-US" sz="1800" b="1" u="none" strike="noStrike" dirty="0" err="1" smtClean="0">
                          <a:effectLst/>
                          <a:latin typeface="Preeti" pitchFamily="2" charset="0"/>
                        </a:rPr>
                        <a:t>d'Vo</a:t>
                      </a:r>
                      <a:r>
                        <a:rPr lang="en-US" sz="18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pknAwL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lqmofsnfk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s}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54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kl/</a:t>
                      </a:r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df0f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Preeti" pitchFamily="2" charset="0"/>
                        </a:rPr>
                        <a:t>ah]6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48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d'x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b:osf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cg'lzIf0f</a:t>
                      </a:r>
                      <a:endParaRPr lang="en-US" sz="2400" b="0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#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lbg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ufpF:t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288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280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^# 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clwsf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/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k|ltsf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;+j]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bglzntf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femf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cjZosQfsf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klxrfg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d'bfo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k|ltsf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lrGtf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d:of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dwfgsf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hL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35449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AolQmTj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ljsf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k|lzIf0f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3283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defTabSz="914400" rtl="0" eaLnBrk="1" fontAlgn="ctr" latinLnBrk="0" hangingPunct="1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k|: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tfjfgf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n]vg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tflnd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endParaRPr lang="en-US" sz="24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  <a:p>
                      <a:pPr marL="0" algn="ctr" defTabSz="914400" rtl="0" eaLnBrk="1" fontAlgn="ctr" latinLnBrk="0" hangingPunct="1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#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lbg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g=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 :t/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  <a:ea typeface="+mn-ea"/>
                          <a:cs typeface="+mn-cs"/>
                        </a:rPr>
                        <a:t>0=052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  <a:ea typeface="+mn-ea"/>
                          <a:cs typeface="+mn-cs"/>
                        </a:rPr>
                        <a:t>105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qmd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Gjog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k|efjsf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Ltfdf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a9f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]Q/L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g=kf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5624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g]t[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Tj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;+: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yfut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ljsf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tflnd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g=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=:t/ %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lbg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  <a:ea typeface="+mn-ea"/>
                          <a:cs typeface="+mn-cs"/>
                        </a:rPr>
                        <a:t>0=072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  <a:ea typeface="+mn-ea"/>
                          <a:cs typeface="+mn-cs"/>
                        </a:rPr>
                        <a:t>145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!!) Ü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cfkm'df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ePsf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Ifdtfsf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k|: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t'tL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,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g]t[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Tj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fd'lxs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cu|;/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zQmLsf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lasf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g=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588375" y="235472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197" y="51980"/>
            <a:ext cx="8512178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महिला तथा वालवालिका तर्फ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70831812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70184876"/>
              </p:ext>
            </p:extLst>
          </p:nvPr>
        </p:nvGraphicFramePr>
        <p:xfrm>
          <a:off x="76201" y="605359"/>
          <a:ext cx="9677399" cy="623281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629"/>
                <a:gridCol w="2450961"/>
                <a:gridCol w="668444"/>
                <a:gridCol w="668444"/>
                <a:gridCol w="698027"/>
                <a:gridCol w="622282"/>
                <a:gridCol w="770812"/>
                <a:gridCol w="914400"/>
                <a:gridCol w="1822124"/>
                <a:gridCol w="616276"/>
              </a:tblGrid>
              <a:tr h="41889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l;=g+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of]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OsfO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aflif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nIo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ljlQo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lts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0" indent="0"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d'Vof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pknAwL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lqmofsnfk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s}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18894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kl/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df0f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ah]6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477017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;+: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yfut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ljsf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 ;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fd'lxs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utLlzntf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5472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dlxnf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;+: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yf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ldlt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,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lgu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fgL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d'xsf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;+of]hs,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cWoIf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lrj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dfem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lqmof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df;Ls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k6s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0=075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g=kf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0210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ctr" defTabSz="914400" rtl="0" eaLnBrk="1" fontAlgn="ctr" latinLnBrk="0" hangingPunct="1"/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lgjflr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jf8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cWoIf,dlxnf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b:o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;+: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yf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,;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ldlt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,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lgu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d'xsf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;+of]hs,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cWoIf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,;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lrjnfO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lasfz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qmd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sf]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cled'lvs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÷ </a:t>
                      </a:r>
                      <a:r>
                        <a:rPr lang="en-US" sz="24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tflnd</a:t>
                      </a:r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0=125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!!)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dlxnf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qmd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k|ltsf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af:tljQmf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a'emfO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: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ki6tf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;+/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If0f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'{kg]{ ;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d'x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k|lt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;+j]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bglzntf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718363" y="205249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29029"/>
            <a:ext cx="8642166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महिला तथा वालवालिका तर्फ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7050225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91384025"/>
              </p:ext>
            </p:extLst>
          </p:nvPr>
        </p:nvGraphicFramePr>
        <p:xfrm>
          <a:off x="76201" y="761032"/>
          <a:ext cx="9677399" cy="40065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45629"/>
                <a:gridCol w="2450961"/>
                <a:gridCol w="668444"/>
                <a:gridCol w="668444"/>
                <a:gridCol w="698027"/>
                <a:gridCol w="622282"/>
                <a:gridCol w="647795"/>
                <a:gridCol w="637868"/>
                <a:gridCol w="2221673"/>
                <a:gridCol w="616276"/>
              </a:tblGrid>
              <a:tr h="535449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l;=g+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of]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OsfO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sfoqmdsf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aflif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nIo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ljlQo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lts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0" indent="0"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d'Vo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pknAwL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lqmofsnfk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s}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535449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kl/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df0f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ah]6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214818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dlxnf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;+: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yfsf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lts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;'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ljwf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ejg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Aoa:yfkg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endParaRPr lang="en-US" sz="3200" b="0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  <a:p>
                      <a:pPr algn="ctr" fontAlgn="ctr"/>
                      <a:r>
                        <a:rPr lang="en-US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-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cg'bfg</a:t>
                      </a:r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_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;+:yf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0=01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200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dlxnf ;zlQms/0fsf] nflu ef}lts k'af{wf/sf] lasf; / ;fd'boLs ckgTj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2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</a:t>
                      </a:r>
                      <a:r>
                        <a:rPr lang="en-US" sz="32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endParaRPr lang="en-US" sz="32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740775" y="304800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9911" y="132209"/>
            <a:ext cx="8664578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महिला तथा वालवालिका तर्फ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1723695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itle 6"/>
          <p:cNvSpPr>
            <a:spLocks noGrp="1"/>
          </p:cNvSpPr>
          <p:nvPr>
            <p:ph type="title"/>
          </p:nvPr>
        </p:nvSpPr>
        <p:spPr>
          <a:xfrm>
            <a:off x="0" y="0"/>
            <a:ext cx="9906000" cy="533400"/>
          </a:xfrm>
        </p:spPr>
        <p:txBody>
          <a:bodyPr/>
          <a:lstStyle/>
          <a:p>
            <a:r>
              <a:rPr lang="ne-NP" altLang="en-US" sz="2400" b="1" dirty="0" smtClean="0">
                <a:solidFill>
                  <a:srgbClr val="00B050"/>
                </a:solidFill>
                <a:ea typeface="Kalimati" panose="00000400000000000000" pitchFamily="2"/>
                <a:cs typeface="Kalimati" panose="00000400000000000000" pitchFamily="2"/>
              </a:rPr>
              <a:t>आ.व.०७४/७५ को समग्र आयव्यय</a:t>
            </a:r>
            <a:endParaRPr lang="en-US" altLang="en-US" sz="2400" b="1" dirty="0" smtClean="0">
              <a:solidFill>
                <a:srgbClr val="00B050"/>
              </a:solidFill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57347" name="Title 6"/>
          <p:cNvSpPr txBox="1">
            <a:spLocks/>
          </p:cNvSpPr>
          <p:nvPr/>
        </p:nvSpPr>
        <p:spPr bwMode="auto">
          <a:xfrm>
            <a:off x="8229600" y="1295400"/>
            <a:ext cx="1066800" cy="228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e-NP" altLang="en-US" sz="1400">
                <a:solidFill>
                  <a:schemeClr val="bg1"/>
                </a:solidFill>
                <a:cs typeface="Mangal" panose="02040503050203030202" pitchFamily="18" charset="0"/>
              </a:rPr>
              <a:t>रु.हजारमा</a:t>
            </a:r>
            <a:endParaRPr lang="en-US" altLang="en-US" sz="1400">
              <a:solidFill>
                <a:schemeClr val="bg1"/>
              </a:solidFill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945970863"/>
              </p:ext>
            </p:extLst>
          </p:nvPr>
        </p:nvGraphicFramePr>
        <p:xfrm>
          <a:off x="1" y="551327"/>
          <a:ext cx="9906000" cy="6154272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79370"/>
                <a:gridCol w="1886858"/>
                <a:gridCol w="2169886"/>
                <a:gridCol w="2169886"/>
              </a:tblGrid>
              <a:tr h="662409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600" b="1" i="0" u="none" strike="noStrike" dirty="0" smtClean="0">
                          <a:solidFill>
                            <a:srgbClr val="0000FF"/>
                          </a:solidFill>
                          <a:latin typeface="Preeti"/>
                          <a:cs typeface="Kalimati" panose="00000400000000000000" pitchFamily="2"/>
                        </a:rPr>
                        <a:t>विवरण</a:t>
                      </a:r>
                      <a:endParaRPr lang="en-US" sz="2600" b="1" i="0" u="none" strike="noStrike" dirty="0">
                        <a:solidFill>
                          <a:srgbClr val="0000FF"/>
                        </a:solidFill>
                        <a:latin typeface="Preeti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600" b="1" i="0" u="none" strike="noStrike" dirty="0" smtClean="0">
                          <a:solidFill>
                            <a:srgbClr val="0000FF"/>
                          </a:solidFill>
                          <a:latin typeface="Preeti"/>
                          <a:cs typeface="Kalimati" panose="00000400000000000000" pitchFamily="2"/>
                        </a:rPr>
                        <a:t>पूँजीगत</a:t>
                      </a:r>
                      <a:endParaRPr lang="en-US" sz="2600" b="1" i="0" u="none" strike="noStrike" dirty="0">
                        <a:solidFill>
                          <a:srgbClr val="0000FF"/>
                        </a:solidFill>
                        <a:latin typeface="Preeti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600" b="1" i="0" u="none" strike="noStrike" dirty="0" smtClean="0">
                          <a:solidFill>
                            <a:srgbClr val="0000FF"/>
                          </a:solidFill>
                          <a:latin typeface="Preeti"/>
                          <a:cs typeface="Kalimati" panose="00000400000000000000" pitchFamily="2"/>
                        </a:rPr>
                        <a:t>चालु</a:t>
                      </a:r>
                      <a:endParaRPr lang="en-US" sz="2600" b="1" i="0" u="none" strike="noStrike" dirty="0">
                        <a:solidFill>
                          <a:srgbClr val="0000FF"/>
                        </a:solidFill>
                        <a:latin typeface="Preeti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600" b="1" i="0" u="none" strike="noStrike" dirty="0" smtClean="0">
                          <a:solidFill>
                            <a:srgbClr val="0000FF"/>
                          </a:solidFill>
                          <a:latin typeface="Preeti"/>
                          <a:cs typeface="Kalimati" panose="00000400000000000000" pitchFamily="2"/>
                        </a:rPr>
                        <a:t>जम्मा</a:t>
                      </a:r>
                      <a:endParaRPr lang="en-US" sz="2600" b="1" i="0" u="none" strike="noStrike" dirty="0">
                        <a:solidFill>
                          <a:srgbClr val="0000FF"/>
                        </a:solidFill>
                        <a:latin typeface="Preeti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021741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200" b="0" i="0" u="none" strike="noStrike" dirty="0" smtClean="0">
                          <a:solidFill>
                            <a:srgbClr val="000000"/>
                          </a:solidFill>
                          <a:latin typeface="Preeti"/>
                          <a:cs typeface="Kalimati" panose="00000400000000000000" pitchFamily="2"/>
                        </a:rPr>
                        <a:t>बार्षिक बजेट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Preeti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281818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393552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675371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4025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200" b="0" i="0" u="none" strike="noStrike" dirty="0" smtClean="0">
                          <a:solidFill>
                            <a:srgbClr val="000000"/>
                          </a:solidFill>
                          <a:latin typeface="Preeti"/>
                          <a:cs typeface="Kalimati" panose="00000400000000000000" pitchFamily="2"/>
                        </a:rPr>
                        <a:t>खर्च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Preeti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264314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384818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649332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9460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200" b="0" i="0" u="none" strike="noStrike" dirty="0" smtClean="0">
                          <a:solidFill>
                            <a:srgbClr val="000000"/>
                          </a:solidFill>
                          <a:latin typeface="Preeti"/>
                          <a:cs typeface="Kalimati" panose="00000400000000000000" pitchFamily="2"/>
                        </a:rPr>
                        <a:t>खर्च </a:t>
                      </a:r>
                      <a:r>
                        <a:rPr lang="en-US" sz="2400" b="0" i="0" u="none" strike="noStrike" dirty="0" smtClean="0">
                          <a:solidFill>
                            <a:srgbClr val="000000"/>
                          </a:solidFill>
                          <a:latin typeface="Preeti"/>
                          <a:cs typeface="Kalimati" panose="00000400000000000000" pitchFamily="2"/>
                        </a:rPr>
                        <a:t>Ü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latin typeface="Preeti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93.78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97.78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49460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200" b="0" i="0" u="none" strike="noStrike" dirty="0" smtClean="0">
                          <a:solidFill>
                            <a:srgbClr val="000000"/>
                          </a:solidFill>
                          <a:latin typeface="Preeti"/>
                          <a:cs typeface="Kalimati" panose="00000400000000000000" pitchFamily="2"/>
                        </a:rPr>
                        <a:t>बाँकी रकम रु.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Preeti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17504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8734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26238</a:t>
                      </a:r>
                      <a:endParaRPr lang="hi-IN" sz="36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77177">
                <a:tc>
                  <a:txBody>
                    <a:bodyPr/>
                    <a:lstStyle/>
                    <a:p>
                      <a:pPr algn="ctr" rtl="0" fontAlgn="ctr"/>
                      <a:r>
                        <a:rPr lang="ne-NP" sz="2200" b="0" i="0" u="none" strike="noStrike" dirty="0" smtClean="0">
                          <a:solidFill>
                            <a:srgbClr val="000000"/>
                          </a:solidFill>
                          <a:latin typeface="Preeti"/>
                          <a:cs typeface="Kalimati" panose="00000400000000000000" pitchFamily="2"/>
                        </a:rPr>
                        <a:t>खर्च नभई फिर्ता रकम रु.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latin typeface="Preeti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6680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0</a:t>
                      </a:r>
                      <a:endParaRPr lang="en-US" sz="36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36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6680</a:t>
                      </a:r>
                      <a:endParaRPr lang="en-US" sz="36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0" marR="0" marT="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740775" y="217299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52283667"/>
              </p:ext>
            </p:extLst>
          </p:nvPr>
        </p:nvGraphicFramePr>
        <p:xfrm>
          <a:off x="304801" y="523220"/>
          <a:ext cx="9372598" cy="62119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31593"/>
                <a:gridCol w="2373765"/>
                <a:gridCol w="647391"/>
                <a:gridCol w="647391"/>
                <a:gridCol w="676042"/>
                <a:gridCol w="602682"/>
                <a:gridCol w="627392"/>
                <a:gridCol w="617777"/>
                <a:gridCol w="2151700"/>
                <a:gridCol w="596865"/>
              </a:tblGrid>
              <a:tr h="367254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l;=g+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of]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OsfO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aflif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nIo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ljlQo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lts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0" indent="0"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d'Vo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pknAwL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lqmofsnfk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s}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9073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kl/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df0f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ah]6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13682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dlxnf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;d'x,;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ldlt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,;+: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yf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cGtu</a:t>
                      </a:r>
                      <a:r>
                        <a:rPr lang="en-US" sz="28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{t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Aofa;foLs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ljsf</a:t>
                      </a:r>
                      <a:r>
                        <a:rPr lang="en-US" sz="28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0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xeflutfTds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n]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vfhf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ljlwaf6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Joj;fo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5gf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}6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k|j4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{g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{of]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/L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;:yf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0=0075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cfjZosQf sf] klxrfg ljsNk ;lxtsf] sfo{qmdsf] 5gf}6 ;+rfngdf  ;xhtf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g=kf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6080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;Lk tyf Jofj;flostf ljsf; tflnd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0=107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215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cfkm\df ePsf] k/Dk/fut l;kdf yk ;'wf/ / Aoa;foLs cu|;/tf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g=kf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287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Joj;fo :yfkgf vr{ cg'bfg -k|ltJolQm ?= #,%))÷ljsf; nfut @=)–@=% lhNnf ?= $,%))÷ljsf; nfut # lhNnf ?= &amp;,%))_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0=112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225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Aoa;foLs sfo{qmd ug{ ph{f k|fKt  ;xof]usf] dxz'z sfdsf] yfngL ug]{ cf6Fsf] ;'lgZrLttf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g=kf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7339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:ynut k|fljlws lg/LIf0f, k/fdz{ tyf k'gc{Eof;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:yfg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0=022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26474" y="185563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944" y="94081"/>
            <a:ext cx="8321673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महिला तथा वालवालिका तर्फ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8298191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60625771"/>
              </p:ext>
            </p:extLst>
          </p:nvPr>
        </p:nvGraphicFramePr>
        <p:xfrm>
          <a:off x="304801" y="523220"/>
          <a:ext cx="9296399" cy="63974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28084"/>
                <a:gridCol w="2354466"/>
                <a:gridCol w="642128"/>
                <a:gridCol w="642128"/>
                <a:gridCol w="670546"/>
                <a:gridCol w="597782"/>
                <a:gridCol w="622291"/>
                <a:gridCol w="612754"/>
                <a:gridCol w="2134207"/>
                <a:gridCol w="592013"/>
              </a:tblGrid>
              <a:tr h="424910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l;=g+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of]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OsfO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aflif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nIo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ljlQo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lts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0" indent="0"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d'Vo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pknAwL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lqmofsnfk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s}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4056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kl/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df0f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ah]6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575262">
                <a:tc gridSpan="10">
                  <a:txBody>
                    <a:bodyPr/>
                    <a:lstStyle/>
                    <a:p>
                      <a:pPr algn="l" fontAlgn="ctr"/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3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Dks</a:t>
                      </a:r>
                      <a:r>
                        <a:rPr lang="en-US" sz="32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;]</a:t>
                      </a:r>
                      <a:r>
                        <a:rPr lang="en-US" sz="32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jf</a:t>
                      </a:r>
                      <a:endParaRPr lang="en-US" sz="32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984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d"n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k|jfxLs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dGjo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ldltsf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a}7s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0=0275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g=kf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66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dgf];fdflhs ljdz{ s]Gb|df ;]jf k|bfg ug{] dgf];fdflhs k/fdz{stf{sf] ;]jf z'Ns ;d]t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: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yfg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0=0825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165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!))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dgsf] s'/f ug]{ ynf]sf] k|fKtL PSnf]kgsf] cGTo ;fysf] ;xof]u cfTdfljZjf; a[l4 k'g/lhjg k|fKtLsf] af6f]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610600" y="153333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22944" y="94081"/>
            <a:ext cx="8321673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महिला तथा वालवालिका तर्फ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9714096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36889839"/>
              </p:ext>
            </p:extLst>
          </p:nvPr>
        </p:nvGraphicFramePr>
        <p:xfrm>
          <a:off x="76201" y="523221"/>
          <a:ext cx="9829800" cy="61061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452646"/>
                <a:gridCol w="2489558"/>
                <a:gridCol w="678971"/>
                <a:gridCol w="678971"/>
                <a:gridCol w="709020"/>
                <a:gridCol w="632081"/>
                <a:gridCol w="657997"/>
                <a:gridCol w="647913"/>
                <a:gridCol w="2256662"/>
                <a:gridCol w="625981"/>
              </a:tblGrid>
              <a:tr h="348706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l;=g+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of]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OsfO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qmdsf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aflif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nIo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ljlQo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lts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k|utL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</a:p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-Ü_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marL="120650" indent="0"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d'Vo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pknAwL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lqmofsnfk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s}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82843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kl/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df0f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ef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ah]6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6504" marR="6504" marT="6504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32275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h]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i7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gfu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/Ls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/k':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l;k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x:tfGt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qmd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: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yfg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0=075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150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##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## Ü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clwsf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k|fKtLsf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dxz'z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dgsf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s'/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f,ef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/L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lj;f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gL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/L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afnaflnsf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 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h]i7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gfu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Ls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ljr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efjgfTds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 ;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DaGw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lhDd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]w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5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h]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i7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gfu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/Ls kl/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ro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kq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ljt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6"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909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yfg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 kl/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ro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kq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ljt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/)f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7surendra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7surendra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759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lszf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]/L ;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d'x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u7g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kl/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#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7surendra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g=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736293" y="153334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76200" y="94081"/>
            <a:ext cx="8321673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महिला तथा वालवालिका तर्फ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2896574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8646646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शिक्षा तथा खेलकुद तर्फ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58987066"/>
              </p:ext>
            </p:extLst>
          </p:nvPr>
        </p:nvGraphicFramePr>
        <p:xfrm>
          <a:off x="49307" y="509774"/>
          <a:ext cx="9780495" cy="617094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0294"/>
                <a:gridCol w="3183568"/>
                <a:gridCol w="1177431"/>
                <a:gridCol w="708298"/>
                <a:gridCol w="735895"/>
                <a:gridCol w="3415009"/>
              </a:tblGrid>
              <a:tr h="113597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l;=g+=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of]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qmdsf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gfd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ah]6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ljQLo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ef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}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lts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d'Vo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pknlAw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lqmofsnfk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441733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१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ctr" fontAlgn="ctr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lzIfsn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ljBfno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;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dodf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8\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o'6L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u/]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gu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/]sf]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hfFr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ug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k|To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]s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ljBfnodf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ljB'tLo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xflh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/ d]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zLg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h8fg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smtClean="0"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err="1" smtClean="0"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100</a:t>
                      </a:r>
                      <a:r>
                        <a:rPr lang="en-US" sz="2000" b="0" u="none" strike="noStrike" dirty="0" err="1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err="1" smtClean="0"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100</a:t>
                      </a:r>
                      <a:r>
                        <a:rPr lang="en-US" sz="2000" b="0" u="none" strike="noStrike" dirty="0" err="1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ljBfnodf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lzIfsx?n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b}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lgs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?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kdf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cfP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uPsf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;do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hgfO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xflh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/ u/L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st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{Jo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ug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]{ u/]sf]n]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lzIfsn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st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Jok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fo0ft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u/]sf] /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ljBfno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k|zf;gnfO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 ;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xh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ePsf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9323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२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ctr" fontAlgn="ctr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gu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leq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/x]sf]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ljkGg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JolQm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blnt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,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dlxnf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,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hghflt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,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ckf+utf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ePsf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/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cfly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{s ?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kdf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k5fl8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/x]sf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cGo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nfO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gu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leq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;+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rflnt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z}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lIfs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;+: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yfdf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: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gftsf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]Q/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txdf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h''g;'s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}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ljwfsf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-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lzIff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, cy{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zf:q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,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jfl0fHozf:q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, ;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dfhzf:q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,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e"uf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]n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ljwf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cflb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_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k9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\g]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bz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ljBfyL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nfO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k|lt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ljBfyL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 ?=!),))). sf b/n]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ljz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]if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5fqj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[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lQ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smtClean="0"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err="1" smtClean="0"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100</a:t>
                      </a:r>
                      <a:r>
                        <a:rPr lang="en-US" sz="2000" b="0" u="none" strike="noStrike" dirty="0" err="1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err="1" smtClean="0"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100</a:t>
                      </a:r>
                      <a:r>
                        <a:rPr lang="en-US" sz="2000" b="0" u="none" strike="noStrike" dirty="0" err="1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Ü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gu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leq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: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gftsf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]Q/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tx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;~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rfng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ePsf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lzIf0f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;+: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yf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gePsf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]n]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kflnsfsf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a}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7ssf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lg0f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oaf6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rf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}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/f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ax'd'vL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SofDk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;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cWoog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ug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]{ !$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ljBfyL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nfO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?= %,))). sf b/n] &amp;),))). / </a:t>
                      </a:r>
                      <a:r>
                        <a:rPr lang="en-US" sz="2000" u="none" strike="noStrike" dirty="0" err="1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hun</a:t>
                      </a:r>
                      <a:r>
                        <a:rPr lang="en-US" sz="2000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ax'd'vL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SofDk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; ;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fFufrf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sdf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cWoog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ug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]{ ^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ljBfyLnfO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 ?= %,))). sf b/n] #),))).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SofDk;n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k|lqmofut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9+uaf6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ljBfyL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5gf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]6 u/L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5fqj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[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lQ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ljt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0f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u/]sf] e/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kfOsf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cfwf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/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df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lgsf;f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000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lbPsf</a:t>
                      </a:r>
                      <a:r>
                        <a:rPr lang="en-US" sz="2000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22846" y="148852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08881603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292556781"/>
              </p:ext>
            </p:extLst>
          </p:nvPr>
        </p:nvGraphicFramePr>
        <p:xfrm>
          <a:off x="76201" y="685801"/>
          <a:ext cx="9677400" cy="601979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388"/>
                <a:gridCol w="3150010"/>
                <a:gridCol w="1147606"/>
                <a:gridCol w="718246"/>
                <a:gridCol w="728138"/>
                <a:gridCol w="3379012"/>
              </a:tblGrid>
              <a:tr h="11208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l;=g+=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of]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qmdsf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gfd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ah]6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ljQLo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ef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}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lts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d'Vo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pknlAw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lqmofsnfk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527408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leqsf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d]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l8sn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8fS6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k9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\g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rfxg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/a, h]x]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Gbf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ljkGg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-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blnt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dlxnf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hghflt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ckf+u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pTkLl8t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{_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k|lt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jif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#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ljBfyL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{sf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k|lt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ljBfyL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?= !,)),))). sf b/n]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5fqj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lQ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_ ;f] ;'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ljwf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kfKt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u/]sf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8fS6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/n]]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/f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fFufrf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su9L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gkfsf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c:ktfndf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@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jif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clgjfo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;]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'{kg]{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300</a:t>
                      </a:r>
                      <a:endParaRPr lang="en-US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Ü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Ü</a:t>
                      </a:r>
                      <a:endParaRPr lang="en-US" sz="2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leq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yfoL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a;f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tLg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ljBfyL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xfn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ljleGg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SofDk;df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PdljljP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cWoog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//x]]sf #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ljBfyL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DalGwt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SofDk;sf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egf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cfwf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cfjZos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sfuhft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k]z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ljBfyLnfO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5fqj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lQ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k|bfg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.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371493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k|To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]s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ljBfnodf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OG6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/g]6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h8fgsf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cleofg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yfngL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200</a:t>
                      </a:r>
                      <a:endParaRPr lang="en-US" sz="2800" b="0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Ü</a:t>
                      </a:r>
                      <a:endParaRPr lang="en-US" sz="2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50</a:t>
                      </a:r>
                      <a:r>
                        <a:rPr lang="en-US" sz="2000" b="0" i="0" u="none" strike="noStrike" kern="1200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Ü</a:t>
                      </a:r>
                      <a:endParaRPr lang="en-US" sz="2000" b="0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o;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cleofgdWo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cGtu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{t ?= !,)),))). 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sdfGt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/ !,)),))).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&gt;L s[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Tgu+uf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dfWolds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cfOl;6L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h8fg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{{ k|: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tfjgf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lxt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cfjZos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ljne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osf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cfwf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lbPsf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40775" y="304800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94129" y="169479"/>
            <a:ext cx="8646646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शिक्षा तथा खेलकुद तर्फ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4471374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8123648"/>
              </p:ext>
            </p:extLst>
          </p:nvPr>
        </p:nvGraphicFramePr>
        <p:xfrm>
          <a:off x="76200" y="509774"/>
          <a:ext cx="9677400" cy="6195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388"/>
                <a:gridCol w="3150010"/>
                <a:gridCol w="1147606"/>
                <a:gridCol w="718246"/>
                <a:gridCol w="728138"/>
                <a:gridCol w="3379012"/>
              </a:tblGrid>
              <a:tr h="1130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l;=g+=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of]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qmdsf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gfd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ah]6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ljQLo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ef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}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lts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d'Vo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pknlAw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lqmofsnfk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5046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/f ax''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dvL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SofDk;df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: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gftsf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]Q/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txsf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k9fO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;~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rfng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rf}tf/f ax'd'vL SofDk;df :gftsf]Q/ txsf] k9fO ;~rfngsf] nfu SofDk;n] k|:tfj k]z u/] cg';f/  lgsf;f lbPsf] /sdaf6 SofDk;sf] ;+efJotf cWoog, k':tsfno Joj:yfkg tyf '';DaGwgsf] nflu k|lqmof cufl8 a9fO rfn' cfjdf sIff ;~rfngsf] k"0f{ tof/L eO/x]sf]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15144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६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l;6Lle6L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;+u ;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dGjo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u/L 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sDtLdf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%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j6f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dfWolds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ljBfnox?df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k|fljlws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;~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rfng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80%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80%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leq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lgoldt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tkm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{sf] ;]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tLb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k~rsGof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dflj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hghfu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dfWolds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!.!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nfv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cg''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bfg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lbPsf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s'08nfb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dflj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sflnsfb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dflj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 ;]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tLb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dfljnfO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k|fljws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;~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rfng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k|: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s'08nfb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dflj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sflnsfb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dfljn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k|: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k]z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;+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efJotf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cWoog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u/L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k|lqmof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cufl8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a9fO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/x]sf  ;]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tLb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dfljn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]] k|: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g} k]z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/]sf]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64575" y="162299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8109"/>
            <a:ext cx="8646646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शिक्षा तथा खेलकुद तर्फ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414480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114372120"/>
              </p:ext>
            </p:extLst>
          </p:nvPr>
        </p:nvGraphicFramePr>
        <p:xfrm>
          <a:off x="76200" y="509774"/>
          <a:ext cx="9677400" cy="6195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388"/>
                <a:gridCol w="3150010"/>
                <a:gridCol w="1020002"/>
                <a:gridCol w="845850"/>
                <a:gridCol w="830550"/>
                <a:gridCol w="3276600"/>
              </a:tblGrid>
              <a:tr h="113022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l;=g+=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of]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qmdsf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gfd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ah]6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ljQLo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ef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}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lts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d'Vo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pknlAw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lqmofsnfk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50462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७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leq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pTs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[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i6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glthf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Nofpg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ljBfnonfO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k'/:s[t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]{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)&amp;$ sf] P;OO k/LIffdf ;lDdlnt @@ ljBfnodWo] sDtLdf #) hgf ljBfyL{ ;lDDlnt u/fO{ pTs[i6 hLkLP Nofpg ;kmn k|yd /Tgu+uf dfWolds ljBfno, l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2sewa" pitchFamily="2" charset="0"/>
                        </a:rPr>
                        <a:t>å</a:t>
                      </a:r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tLo jgb]jL dfWolds ljBfno / t[tLo O{v'{ dfWolds ljBfnonfO{ k'/:s[t ul/Psf]]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15144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८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: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sfp6sf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ultljlwx?nfO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T;fxg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2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lhNnf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sfp6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{non]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lhNnfsf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ljleGg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sfp6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ultljlw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;~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rfng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//x]sf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sfp6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%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lbg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lj6L;L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kL6L;L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tflnd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;~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rfng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s[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Tgu+uf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dfWolds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/f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64575" y="139887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8109"/>
            <a:ext cx="8646646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शिक्षा तथा खेलकुद तर्फ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1509707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12929970"/>
              </p:ext>
            </p:extLst>
          </p:nvPr>
        </p:nvGraphicFramePr>
        <p:xfrm>
          <a:off x="76200" y="509775"/>
          <a:ext cx="9829799" cy="620535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3120"/>
                <a:gridCol w="3199616"/>
                <a:gridCol w="1152164"/>
                <a:gridCol w="743070"/>
                <a:gridCol w="946426"/>
                <a:gridCol w="3225403"/>
              </a:tblGrid>
              <a:tr h="10726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l;=g+=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of]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qmdsf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gfd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ah]6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ljQLo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ef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}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lts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d'Vo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pknlAw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lqmofsnfk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227285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९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lzIffsf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;'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wf</a:t>
                      </a:r>
                      <a:r>
                        <a:rPr lang="en-US" sz="28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8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tkm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o;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qmdaf6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/f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fFFufrf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su9L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kflnsfsf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lgodfjnL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@)&amp;$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a}7s, e]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,;'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emfj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;+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sng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8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2sewa" pitchFamily="2" charset="0"/>
                        </a:rPr>
                        <a:t>«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fkm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\6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6fOk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lk|G6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5kfO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;/f]sf/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jfnfx?sf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e]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i7L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;~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rfng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k|c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j}7s e]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;~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rfng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?= @,(),))).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afFsL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sdfGt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120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१०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h'un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ax'd'vL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SofDk;df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km\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ofsN6L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yk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z}}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lIfs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u'0f:t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;'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wf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h'un ax'd'vL SofDk;sf]] k|:tfj cg';f/ SofDk;df km\ofsN6L yk / z}lIfs u'0f:t/ ;'wf/sf nflu lgsf;f lbPsf]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490493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११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k|fylds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lgDg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dfWolds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txsf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tnj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k|zf;lgs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8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8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128,331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k|fylds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lgDg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dfWolds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txsf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tnj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k|zf;lgs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kmf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tnjL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e/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{{sf]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cfwf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?= !@*,##!,))).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lbPsf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40775" y="139887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8109"/>
            <a:ext cx="8646646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शिक्षा तथा खेलकुद तर्फ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90201574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01181231"/>
              </p:ext>
            </p:extLst>
          </p:nvPr>
        </p:nvGraphicFramePr>
        <p:xfrm>
          <a:off x="76200" y="509771"/>
          <a:ext cx="9677399" cy="622843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4389"/>
                <a:gridCol w="3150010"/>
                <a:gridCol w="1134301"/>
                <a:gridCol w="731549"/>
                <a:gridCol w="931753"/>
                <a:gridCol w="3175397"/>
              </a:tblGrid>
              <a:tr h="109494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l;=g+=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of]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hgf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sfo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{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qmdsf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]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gfd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ah]6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ljQLo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ef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}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lts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k|ult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/>
                      </a:r>
                      <a:b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</a:b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-Ü_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d'Vo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pknlAw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tyf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lqmofsnfk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6290" marR="6290" marT="6290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82395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१२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If]q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ljsf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qmd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28,076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ljBno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If]q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qmd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cGtu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{t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Ol;l8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xhstf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/L,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kf7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\ok':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Old;,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P;cfOkL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5fqj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lQ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Old; ;km\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6j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]o/ l/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]6{ )&amp;$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cg';f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lbPsf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?= @&amp;,^#(,$(&amp;.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21912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१३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dfWolds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txsf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tnj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k|zf;lgs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42,480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 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dfWolds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txsf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tnj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k|zf;lgs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kmf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tnjL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e/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{{sf]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cfwf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?= $@,$*),))).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lbPsf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28905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१४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fd'bflos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l;sfO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s]Gb| 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k"jf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4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wf</a:t>
                      </a:r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 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400" b="0" i="0" u="none" strike="noStrike" dirty="0">
                          <a:solidFill>
                            <a:srgbClr val="000000"/>
                          </a:solidFill>
                          <a:effectLst/>
                          <a:latin typeface="Kalimati" panose="00000400000000000000" pitchFamily="2"/>
                        </a:rPr>
                        <a:t>100%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fd'bflos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l;sfO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s}]Gb|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k"jf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wf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ljsf;sf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l;Pn;L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x?nfO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lgsf;f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lbPsf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028905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जम्मा</a:t>
                      </a:r>
                      <a:endParaRPr lang="ne-NP" sz="32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en-US" sz="3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204,287 </a:t>
                      </a:r>
                      <a:endParaRPr lang="en-US" sz="36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pPr algn="ctr" fontAlgn="ctr"/>
                      <a:endParaRPr lang="en-US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664574" y="175743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76200" y="48109"/>
            <a:ext cx="8646646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शिक्षा तथा खेलकुद तर्फ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3978367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ne-NP" sz="5400" b="1" dirty="0" smtClean="0">
                <a:solidFill>
                  <a:srgbClr val="FF0000"/>
                </a:solidFill>
                <a:cs typeface="Kalimati" panose="00000400000000000000" pitchFamily="2"/>
              </a:rPr>
              <a:t>पुन निर्माण तर्फ प्रगति विवरण</a:t>
            </a:r>
            <a:endParaRPr lang="en-US" sz="5400" b="1" dirty="0">
              <a:solidFill>
                <a:srgbClr val="FF0000"/>
              </a:solidFill>
              <a:cs typeface="Kalimati" panose="00000400000000000000" pitchFamily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6B3B88-C407-4508-9CEB-2C83DF478648}" type="slidenum">
              <a:rPr lang="en-US" altLang="en-US" smtClean="0"/>
              <a:pPr>
                <a:defRPr/>
              </a:pPr>
              <a:t>50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60074188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itle 1"/>
          <p:cNvSpPr>
            <a:spLocks noGrp="1"/>
          </p:cNvSpPr>
          <p:nvPr>
            <p:ph type="title" idx="4294967295"/>
          </p:nvPr>
        </p:nvSpPr>
        <p:spPr>
          <a:xfrm>
            <a:off x="21771" y="148886"/>
            <a:ext cx="9906000" cy="533400"/>
          </a:xfrm>
        </p:spPr>
        <p:txBody>
          <a:bodyPr>
            <a:normAutofit/>
          </a:bodyPr>
          <a:lstStyle/>
          <a:p>
            <a:pPr algn="ctr" eaLnBrk="1" fontAlgn="auto" hangingPunct="1">
              <a:spcAft>
                <a:spcPts val="0"/>
              </a:spcAft>
              <a:defRPr/>
            </a:pPr>
            <a:r>
              <a:rPr lang="ne-NP" sz="24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वडा </a:t>
            </a:r>
            <a:r>
              <a:rPr lang="ne-NP" sz="2400" b="1" dirty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अनुदानको विवरण</a:t>
            </a:r>
            <a:endParaRPr lang="en-US" sz="24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817551"/>
              </p:ext>
            </p:extLst>
          </p:nvPr>
        </p:nvGraphicFramePr>
        <p:xfrm>
          <a:off x="152400" y="1143000"/>
          <a:ext cx="9601200" cy="3886200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550965"/>
                <a:gridCol w="1573235"/>
                <a:gridCol w="1371600"/>
                <a:gridCol w="1504950"/>
                <a:gridCol w="857250"/>
                <a:gridCol w="1828800"/>
                <a:gridCol w="914400"/>
              </a:tblGrid>
              <a:tr h="958468">
                <a:tc rowSpan="2">
                  <a:txBody>
                    <a:bodyPr/>
                    <a:lstStyle/>
                    <a:p>
                      <a:pPr algn="ctr"/>
                      <a:r>
                        <a:rPr lang="ne-NP" sz="2400" b="1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वडा संख्या</a:t>
                      </a:r>
                      <a:endParaRPr lang="en-US" sz="2400" b="1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e-NP" sz="2400" b="1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कूल वार्षिक बजेट</a:t>
                      </a:r>
                      <a:endParaRPr lang="en-US" sz="2400" b="1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e-NP" sz="2400" b="1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कूल निकासा</a:t>
                      </a:r>
                      <a:endParaRPr lang="en-US" sz="2400" b="1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e-NP" sz="2400" b="1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कूल खर्च</a:t>
                      </a:r>
                      <a:endParaRPr lang="en-US" sz="2400" b="1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1150833">
                <a:tc vMerge="1">
                  <a:txBody>
                    <a:bodyPr/>
                    <a:lstStyle/>
                    <a:p>
                      <a:pPr algn="ctr"/>
                      <a:endParaRPr lang="en-US" dirty="0">
                        <a:solidFill>
                          <a:schemeClr val="tx1"/>
                        </a:solidFill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1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2400" b="1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1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2400" b="1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1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2400" b="1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1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2400" b="1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1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2400" b="1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1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2400" b="1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76899"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14</a:t>
                      </a:r>
                      <a:endParaRPr lang="en-US" sz="3600" dirty="0">
                        <a:solidFill>
                          <a:schemeClr val="tx1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98000</a:t>
                      </a:r>
                      <a:endParaRPr lang="en-US" sz="3600" dirty="0">
                        <a:solidFill>
                          <a:schemeClr val="tx1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0</a:t>
                      </a:r>
                      <a:endParaRPr lang="en-US" sz="3600" dirty="0">
                        <a:solidFill>
                          <a:schemeClr val="tx1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98000</a:t>
                      </a:r>
                      <a:endParaRPr lang="en-US" sz="3600" dirty="0">
                        <a:solidFill>
                          <a:schemeClr val="tx1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0</a:t>
                      </a:r>
                      <a:endParaRPr lang="en-US" sz="3600" dirty="0">
                        <a:solidFill>
                          <a:schemeClr val="tx1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96318</a:t>
                      </a:r>
                    </a:p>
                    <a:p>
                      <a:pPr algn="ctr"/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Nagarik" pitchFamily="2" charset="0"/>
                          <a:cs typeface="Kalimati" panose="00000400000000000000" pitchFamily="2"/>
                        </a:rPr>
                        <a:t>-(*=@* 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Preeti" pitchFamily="2" charset="0"/>
                          <a:cs typeface="Kalimati" panose="00000400000000000000" pitchFamily="2"/>
                        </a:rPr>
                        <a:t>Ü</a:t>
                      </a:r>
                      <a:r>
                        <a:rPr lang="en-US" sz="2800" b="1" dirty="0" smtClean="0">
                          <a:solidFill>
                            <a:schemeClr val="tx1"/>
                          </a:solidFill>
                          <a:latin typeface="Nagarik" pitchFamily="2" charset="0"/>
                          <a:cs typeface="Kalimati" panose="00000400000000000000" pitchFamily="2"/>
                        </a:rPr>
                        <a:t>_</a:t>
                      </a:r>
                      <a:endParaRPr lang="en-US" sz="2800" b="1" dirty="0">
                        <a:solidFill>
                          <a:schemeClr val="tx1"/>
                        </a:solidFill>
                        <a:latin typeface="Nagarik" pitchFamily="2" charset="0"/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3600" dirty="0" smtClean="0">
                          <a:solidFill>
                            <a:schemeClr val="tx1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0</a:t>
                      </a:r>
                      <a:endParaRPr lang="en-US" sz="3600" dirty="0">
                        <a:solidFill>
                          <a:schemeClr val="tx1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05" marB="45705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588375" y="653257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6B3B88-C407-4508-9CEB-2C83DF478648}" type="slidenum">
              <a:rPr lang="en-US" altLang="en-US" smtClean="0"/>
              <a:pPr>
                <a:defRPr/>
              </a:pPr>
              <a:t>51</a:t>
            </a:fld>
            <a:endParaRPr lang="en-US" altLang="en-US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9932789" cy="6934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717607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152400" y="76200"/>
            <a:ext cx="9448800" cy="489364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ne-NP" sz="3600" b="1" dirty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चौतारा साँगाचोकगढी नगरपालिकामा निजी आवास अनुदानको </a:t>
            </a:r>
            <a:r>
              <a:rPr lang="ne-NP" sz="3600" b="1" dirty="0" smtClean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अवस्था</a:t>
            </a:r>
            <a:r>
              <a:rPr lang="en-US" sz="3600" b="1" dirty="0" smtClean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</a:p>
          <a:p>
            <a:pPr algn="ctr">
              <a:lnSpc>
                <a:spcPct val="150000"/>
              </a:lnSpc>
            </a:pPr>
            <a:r>
              <a:rPr lang="ne-NP" sz="2800" b="1" dirty="0" smtClean="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(मिति</a:t>
            </a:r>
            <a:r>
              <a:rPr lang="ne-NP" sz="2800" b="1" dirty="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: २०७५-०५-१५ गते </a:t>
            </a:r>
            <a:r>
              <a:rPr lang="ne-NP" sz="2800" b="1" dirty="0" smtClean="0">
                <a:solidFill>
                  <a:srgbClr val="FF000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सम्म)</a:t>
            </a:r>
            <a:endParaRPr lang="ne-NP" sz="2800" b="1" dirty="0">
              <a:solidFill>
                <a:srgbClr val="FF0000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457200" algn="ctr">
              <a:lnSpc>
                <a:spcPct val="200000"/>
              </a:lnSpc>
            </a:pPr>
            <a:r>
              <a:rPr lang="ne-NP" sz="3600" b="1" dirty="0" smtClean="0">
                <a:solidFill>
                  <a:srgbClr val="0000FF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जम्मा </a:t>
            </a:r>
            <a:r>
              <a:rPr lang="ne-NP" sz="3600" b="1" dirty="0">
                <a:solidFill>
                  <a:srgbClr val="0000FF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लाभग्राही</a:t>
            </a:r>
            <a:r>
              <a:rPr lang="en-US" sz="3600" b="1" dirty="0">
                <a:solidFill>
                  <a:srgbClr val="0000FF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3600" b="1" dirty="0">
                <a:solidFill>
                  <a:srgbClr val="0000FF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संख्या             </a:t>
            </a:r>
            <a:r>
              <a:rPr lang="en-US" sz="3600" b="1" dirty="0">
                <a:solidFill>
                  <a:srgbClr val="0000FF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3600" b="1" dirty="0">
                <a:solidFill>
                  <a:srgbClr val="0000FF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:    </a:t>
            </a:r>
            <a:r>
              <a:rPr lang="ne-NP" sz="3600" b="1" dirty="0" smtClean="0">
                <a:solidFill>
                  <a:srgbClr val="0000FF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१३९५५</a:t>
            </a:r>
            <a:endParaRPr lang="en-US" sz="3600" b="1" dirty="0">
              <a:solidFill>
                <a:srgbClr val="0000FF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457200" algn="ctr">
              <a:lnSpc>
                <a:spcPct val="200000"/>
              </a:lnSpc>
            </a:pPr>
            <a:r>
              <a:rPr lang="ne-NP" sz="3600" b="1" dirty="0" smtClean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प्रथम </a:t>
            </a:r>
            <a:r>
              <a:rPr lang="ne-NP" sz="3600" b="1" dirty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किस्ता प्राप्त गर्नेको संख्या </a:t>
            </a:r>
            <a:r>
              <a:rPr lang="en-US" sz="3600" b="1" dirty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3600" b="1" dirty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:     </a:t>
            </a:r>
            <a:r>
              <a:rPr lang="ne-NP" sz="3600" b="1" dirty="0" smtClean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१३२७४</a:t>
            </a:r>
            <a:endParaRPr lang="en-US" sz="3600" b="1" dirty="0">
              <a:solidFill>
                <a:srgbClr val="002060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  <a:p>
            <a:pPr marL="457200" algn="ctr"/>
            <a:r>
              <a:rPr lang="ne-NP" sz="3600" b="1" dirty="0" smtClean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दोश्रो </a:t>
            </a:r>
            <a:r>
              <a:rPr lang="ne-NP" sz="3600" b="1" dirty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किस्ता प्राप्त गर्नेको संख्या </a:t>
            </a:r>
            <a:r>
              <a:rPr lang="en-US" sz="3600" b="1" dirty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3600" b="1" dirty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:     १२४९४</a:t>
            </a:r>
          </a:p>
          <a:p>
            <a:pPr marL="457200" algn="ctr"/>
            <a:r>
              <a:rPr lang="ne-NP" sz="3600" b="1" dirty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तेश्रो किस्ता प्राप्त गर्नेको संख्या  </a:t>
            </a:r>
            <a:r>
              <a:rPr lang="en-US" sz="3600" b="1" dirty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 </a:t>
            </a:r>
            <a:r>
              <a:rPr lang="ne-NP" sz="3600" b="1" dirty="0">
                <a:solidFill>
                  <a:srgbClr val="002060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:      ९५३८ </a:t>
            </a:r>
          </a:p>
        </p:txBody>
      </p:sp>
      <p:sp>
        <p:nvSpPr>
          <p:cNvPr id="5" name="Rectangle 4"/>
          <p:cNvSpPr/>
          <p:nvPr/>
        </p:nvSpPr>
        <p:spPr>
          <a:xfrm>
            <a:off x="2099882" y="5867400"/>
            <a:ext cx="631615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ne-NP" sz="3600" b="1" dirty="0" smtClean="0">
                <a:solidFill>
                  <a:srgbClr val="0000FF"/>
                </a:solidFill>
                <a:latin typeface="Kokila" panose="020B0604020202020204" pitchFamily="34" charset="0"/>
                <a:cs typeface="Kokila" panose="020B0604020202020204" pitchFamily="34" charset="0"/>
              </a:rPr>
              <a:t>सबै वडाको वृस्तृत विवरण आउन वाकी रहेको !</a:t>
            </a:r>
            <a:endParaRPr lang="ne-NP" sz="3600" b="1" dirty="0">
              <a:solidFill>
                <a:srgbClr val="0000FF"/>
              </a:solidFill>
              <a:latin typeface="Kokila" panose="020B0604020202020204" pitchFamily="34" charset="0"/>
              <a:cs typeface="Kokila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5824652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5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19050" y="2133600"/>
            <a:ext cx="9886950" cy="193899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6000" b="1" dirty="0" smtClean="0">
                <a:solidFill>
                  <a:srgbClr val="FF000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स्तरीय योजना तथा  कार्यालय तर्फ</a:t>
            </a:r>
            <a:endParaRPr lang="ne-NP" altLang="en-US" sz="6000" b="1" dirty="0">
              <a:solidFill>
                <a:srgbClr val="FF000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6114853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05591763"/>
              </p:ext>
            </p:extLst>
          </p:nvPr>
        </p:nvGraphicFramePr>
        <p:xfrm>
          <a:off x="76200" y="509774"/>
          <a:ext cx="9753600" cy="6195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8245"/>
                <a:gridCol w="4637355"/>
                <a:gridCol w="1152000"/>
                <a:gridCol w="1228800"/>
                <a:gridCol w="1193994"/>
                <a:gridCol w="1033206"/>
              </a:tblGrid>
              <a:tr h="43290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  <a:latin typeface="Nagarik" pitchFamily="2" charset="0"/>
                        </a:rPr>
                        <a:t>qm</a:t>
                      </a:r>
                      <a:r>
                        <a:rPr lang="en-US" sz="1800" b="1" u="none" strike="noStrike" dirty="0">
                          <a:effectLst/>
                          <a:latin typeface="Nagarik" pitchFamily="2" charset="0"/>
                        </a:rPr>
                        <a:t>=;+=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  <a:latin typeface="Nagarik" pitchFamily="2" charset="0"/>
                        </a:rPr>
                        <a:t>sfo</a:t>
                      </a:r>
                      <a:r>
                        <a:rPr lang="en-US" sz="1800" b="1" u="none" strike="noStrike" dirty="0">
                          <a:effectLst/>
                          <a:latin typeface="Nagarik" pitchFamily="2" charset="0"/>
                        </a:rPr>
                        <a:t>{</a:t>
                      </a:r>
                      <a:r>
                        <a:rPr lang="en-US" sz="1800" b="1" u="none" strike="noStrike" dirty="0" err="1">
                          <a:effectLst/>
                          <a:latin typeface="Nagarik" pitchFamily="2" charset="0"/>
                        </a:rPr>
                        <a:t>qmd÷of</a:t>
                      </a:r>
                      <a:r>
                        <a:rPr lang="en-US" sz="1800" b="1" u="none" strike="noStrike" dirty="0">
                          <a:effectLst/>
                          <a:latin typeface="Nagarik" pitchFamily="2" charset="0"/>
                        </a:rPr>
                        <a:t>]</a:t>
                      </a:r>
                      <a:r>
                        <a:rPr lang="en-US" sz="1800" b="1" u="none" strike="noStrike" dirty="0" err="1">
                          <a:effectLst/>
                          <a:latin typeface="Nagarik" pitchFamily="2" charset="0"/>
                        </a:rPr>
                        <a:t>hgfsf</a:t>
                      </a:r>
                      <a:r>
                        <a:rPr lang="en-US" sz="1800" b="1" u="none" strike="noStrike" dirty="0">
                          <a:effectLst/>
                          <a:latin typeface="Nagarik" pitchFamily="2" charset="0"/>
                        </a:rPr>
                        <a:t>] </a:t>
                      </a:r>
                      <a:r>
                        <a:rPr lang="en-US" sz="1800" b="1" u="none" strike="noStrike" dirty="0" err="1">
                          <a:effectLst/>
                          <a:latin typeface="Nagarik" pitchFamily="2" charset="0"/>
                        </a:rPr>
                        <a:t>gfd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>
                          <a:effectLst/>
                          <a:latin typeface="Nagarik" pitchFamily="2" charset="0"/>
                        </a:rPr>
                        <a:t>/</a:t>
                      </a:r>
                      <a:r>
                        <a:rPr lang="en-US" sz="1800" b="1" u="none" strike="noStrike" dirty="0" err="1">
                          <a:effectLst/>
                          <a:latin typeface="Nagarik" pitchFamily="2" charset="0"/>
                        </a:rPr>
                        <a:t>sd</a:t>
                      </a:r>
                      <a:r>
                        <a:rPr lang="en-US" sz="1800" b="1" u="none" strike="noStrike" dirty="0">
                          <a:effectLst/>
                          <a:latin typeface="Nagarik" pitchFamily="2" charset="0"/>
                        </a:rPr>
                        <a:t> ?=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>
                          <a:effectLst/>
                          <a:latin typeface="Nagarik" pitchFamily="2" charset="0"/>
                        </a:rPr>
                        <a:t>hDdf</a:t>
                      </a:r>
                      <a:r>
                        <a:rPr lang="en-US" sz="1800" b="1" u="none" strike="noStrike" dirty="0"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1800" b="1" u="none" strike="noStrike" dirty="0" err="1">
                          <a:effectLst/>
                          <a:latin typeface="Nagarik" pitchFamily="2" charset="0"/>
                        </a:rPr>
                        <a:t>vr</a:t>
                      </a:r>
                      <a:r>
                        <a:rPr lang="en-US" sz="1800" b="1" u="none" strike="noStrike" dirty="0">
                          <a:effectLst/>
                          <a:latin typeface="Nagarik" pitchFamily="2" charset="0"/>
                        </a:rPr>
                        <a:t>{ ?=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b="1" u="none" strike="noStrike" dirty="0" err="1" smtClean="0">
                          <a:effectLst/>
                          <a:latin typeface="Nagarik" pitchFamily="2" charset="0"/>
                        </a:rPr>
                        <a:t>slG6h</a:t>
                      </a:r>
                      <a:r>
                        <a:rPr lang="en-US" sz="1800" b="1" u="none" strike="noStrike" dirty="0" smtClean="0">
                          <a:effectLst/>
                          <a:latin typeface="Nagarik" pitchFamily="2" charset="0"/>
                        </a:rPr>
                        <a:t>]</a:t>
                      </a:r>
                      <a:r>
                        <a:rPr lang="en-US" sz="1800" b="1" u="none" strike="noStrike" dirty="0" err="1" smtClean="0">
                          <a:effectLst/>
                          <a:latin typeface="Nagarik" pitchFamily="2" charset="0"/>
                        </a:rPr>
                        <a:t>G;L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18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k|ult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18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Ü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law'tLs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kmnfd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/b </a:t>
                      </a: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950000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ofpn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s]/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hoZj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ufpF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855000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45000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of;f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9'ª9ª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]]6/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750000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712500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37500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hoZj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d'nfjf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617500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32500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pt-BR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sftr]{ xf]Nr] e:d] ;'s{] ;8s</a:t>
                      </a: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nn-NO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afªjf efbufpF g]jf/ 6f]n 5fkfnL df]=jf </a:t>
                      </a: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550000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522500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27500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ofpn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cr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{n]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8fF8fufpF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5fs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 5's'/,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cr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{n]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v]t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l;FrfO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sftr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{] g]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afªjf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189867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110133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5fkfnL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abnf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k|ltIffno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fd'bflos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ejg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332500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{ª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{ª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sn8fF8f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v]n d}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62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jbnf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OGb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|]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;]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b]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wfpvfgL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]z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dlGb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450200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149800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afnalnsf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,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,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blnt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,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ª,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hghflt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78000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122000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ofpn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: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jf:Yo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}SL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ifwL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vl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/b</a:t>
                      </a: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4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611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 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s'n hDdf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NagarikNUM" pitchFamily="2" charset="0"/>
                        </a:rPr>
                        <a:t>7000000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6228067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NagarikNUM" pitchFamily="2" charset="0"/>
                        </a:rPr>
                        <a:t>671933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98.57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503" marR="8503" marT="8503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250731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२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31327195"/>
              </p:ext>
            </p:extLst>
          </p:nvPr>
        </p:nvGraphicFramePr>
        <p:xfrm>
          <a:off x="76200" y="509774"/>
          <a:ext cx="9753599" cy="622303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67671"/>
                <a:gridCol w="3689853"/>
                <a:gridCol w="954717"/>
                <a:gridCol w="1548190"/>
                <a:gridCol w="1754616"/>
                <a:gridCol w="1238552"/>
              </a:tblGrid>
              <a:tr h="17417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sfo{qmd÷of]hgfsf] gfd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/sd ?=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hDdf vr{ ?=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afFsL /sd slG6h]G;L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;]/f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855000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gf}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 b]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jL8fF8f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lj:tf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sfdL8fF8f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sfdL8fF8f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n;'g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9'Ëfgf8fF8f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km'lNk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kw]/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237500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12500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s'De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sf]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g+= @ sf]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v08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afn'jf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sf6fs'6L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ldªdf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Wo'kf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u'Daf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v;|]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kmlNk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kw]/f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d'xfg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/b 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l;:g]/L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75000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71250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3750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/bf/ du/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kmnfd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f3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f3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75000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71250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3750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afn'jf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sf6s'6L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dfemL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ufpF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95,000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5,000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sfˆn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ems]{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g]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17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kNnf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b'j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95,000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5,000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906806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5856428"/>
              </p:ext>
            </p:extLst>
          </p:nvPr>
        </p:nvGraphicFramePr>
        <p:xfrm>
          <a:off x="1" y="509766"/>
          <a:ext cx="9905999" cy="627203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541"/>
                <a:gridCol w="3908835"/>
                <a:gridCol w="1221549"/>
                <a:gridCol w="1526936"/>
                <a:gridCol w="1526936"/>
                <a:gridCol w="1145202"/>
              </a:tblGrid>
              <a:tr h="33010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sfdL8fF8f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6ofªsL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</a:t>
                      </a: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nflu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1400000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1330000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l;dnaf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l;rfO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6}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{no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hUuf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/b </a:t>
                      </a: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25,000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kmlNk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;]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tLb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klx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lgoGq0f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ckfË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118750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6250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plTkl8t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dfemL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ufpF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47,500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2,500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sflnsf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b]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ah|]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=e=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a|dfo0fL cf=e=ljBfno</a:t>
                      </a: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23750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=e=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28,500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1,500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tNnf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rgf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}6]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vflnvf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185250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9750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z]/f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jf:Yo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flg6f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lnˆ6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l;+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;e]]{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If0f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71,250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3,750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g++ @ k'/}</a:t>
                      </a: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;]sf]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klx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lgoGq0f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350,000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332,500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17,500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0107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 </a:t>
                      </a:r>
                      <a:r>
                        <a:rPr lang="en-US" sz="2000" b="1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hDdf</a:t>
                      </a:r>
                      <a:endParaRPr lang="en-US" sz="2000" b="1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7,000,000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6,650,000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350,000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887" marR="3887" marT="388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२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106540638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३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06116205"/>
              </p:ext>
            </p:extLst>
          </p:nvPr>
        </p:nvGraphicFramePr>
        <p:xfrm>
          <a:off x="76201" y="509774"/>
          <a:ext cx="9677400" cy="61958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62516"/>
                <a:gridCol w="4166683"/>
                <a:gridCol w="1295400"/>
                <a:gridCol w="1327299"/>
                <a:gridCol w="886985"/>
                <a:gridCol w="1138517"/>
              </a:tblGrid>
              <a:tr h="345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s'De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950000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rf}tf/f x'Gb|'g enfovs{ ;8s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ls6LgL vfn] s[lif ;8s 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e]8fjf/L ls6LgL s[lif ;8s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237500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dfg]8f8f a? 6f]n -;fljs *_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237500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5fu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s[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lif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237500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?=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3375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n'g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ls6LgL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ltb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e"t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ljwfno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kf]v/L Rofd|fg dxle/ ;8s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:jf:Yo rf}sL ;8s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e/ftL vfg]kfgL 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v]n8f8f lxKn' vfg]kfgL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atf;] :f:ywo rf}sL sfo{qmd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2,500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7'nf]vf]nf u}x|Lufp vfg]kfgL of]hgf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uf]bfg 8f8f6f]n ulx/f] 6f]n vfg]kfgL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38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kf]n vl/b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44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blIf0fsfnL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80593620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2262439"/>
              </p:ext>
            </p:extLst>
          </p:nvPr>
        </p:nvGraphicFramePr>
        <p:xfrm>
          <a:off x="76199" y="512835"/>
          <a:ext cx="9829800" cy="612208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876099"/>
                <a:gridCol w="4232300"/>
                <a:gridCol w="1315800"/>
                <a:gridCol w="1348201"/>
                <a:gridCol w="900954"/>
                <a:gridCol w="1156446"/>
              </a:tblGrid>
              <a:tr h="36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tLb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e"t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ljwfno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dfh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ljsf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endParaRPr lang="en-US" sz="2000" b="1" u="none" strike="noStrike" kern="1200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 smtClean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;xsf/L ejg zf}rfno lgdf{0f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;fd'bflos ejg -;fljs (_ 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2,500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:jf:Yo rf}sL dd{t 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u'Daf Joj:yfkg 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54778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45,222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11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b="1" u="none" strike="noStrike" kern="120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hghfftL pTyfg sfo{qmd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175000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r>
                        <a:rPr lang="en-US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blnt tkm{ sfo{qmd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2,500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ckfË tkm{ sfo{qmd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2,500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 nIfLt sfo{qmd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118750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6,250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cfo cfh{g tkm{ Psd'i6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5,000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e':n'Ë lsl6gL ;]tLb]jL cf=lj= hfg] ;8s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kf]n 9'jfgL vr{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64440"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;dfh ljsf; cfjfl;o ljBfno v]n d}bfg lgdf{0f</a:t>
                      </a: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882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s'n</a:t>
                      </a: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hDdf</a:t>
                      </a: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001" marR="4001" marT="4001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7000000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6351028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473,972</a:t>
                      </a:r>
                    </a:p>
                  </a:txBody>
                  <a:tcPr marL="4001" marR="4001" marT="4001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96.07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6199" y="0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३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945018014"/>
      </p:ext>
    </p:extLst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0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४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3268087"/>
              </p:ext>
            </p:extLst>
          </p:nvPr>
        </p:nvGraphicFramePr>
        <p:xfrm>
          <a:off x="35859" y="381004"/>
          <a:ext cx="9793941" cy="632459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01442"/>
                <a:gridCol w="5759813"/>
                <a:gridCol w="844773"/>
                <a:gridCol w="1075165"/>
                <a:gridCol w="921570"/>
                <a:gridCol w="691178"/>
              </a:tblGrid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cfkm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fsL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kw]/f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d}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237500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12500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Rog8f8f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an]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:t/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pGgtL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Rofg8f8f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vqL6f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lzl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/if]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x''b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dfemufp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]bf] u}/f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fn8f8f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cfkm</a:t>
                      </a:r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550000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522500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27500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89800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9'u]+s'jf x'b+} Gof}kfg] g]kfnL6f]n hghfu[lt ljWofno x'b} tftf 9'u]+f ;Dd df]6/af6f] 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;fx'6f]n k'5f/afl/ x'b} 8f8f6f]n cgt]8f8f x'b} kGr;] df]6/af6f] lgdf0f{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rt'/] l/ª/f]8 af:kf6L ;8s tyf rf}u8f 6«ofu lgdf{0f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276099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23901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3}ofv]t df]6/af6f] / 7s'/Ldf]8 hgljsf; zxsf/L ejg df]6/af6f]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Eff]nf{?v Rofg8fF8f uf]Ndf afx'g6f]n b]p/fnL l;/fg6f]n df]6/af6f]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7'nfv]t sfGn] df]6/af6f]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4fj/]sf] 38]/L x'b} hfd'g] 8f8f tyf tfnrf}/ df]6/af6f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rfu'n]6f]n 8f8fkfl/ lnlˆ6ª vfg]kfgL 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522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'/]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36586037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3596355"/>
              </p:ext>
            </p:extLst>
          </p:nvPr>
        </p:nvGraphicFramePr>
        <p:xfrm>
          <a:off x="76200" y="400110"/>
          <a:ext cx="9829800" cy="632460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45061"/>
                <a:gridCol w="5371338"/>
                <a:gridCol w="910663"/>
                <a:gridCol w="1138329"/>
                <a:gridCol w="910663"/>
                <a:gridCol w="853746"/>
              </a:tblGrid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/sd ?=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hDdf vr{ ?=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tfnrf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kflg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o]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tNnf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g]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kfn6f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38]/L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151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fufrf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su9L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 </a:t>
                      </a:r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$</a:t>
                      </a:r>
                      <a:r>
                        <a:rPr lang="en-US" sz="2000" u="none" strike="noStrike" kern="1200" baseline="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cfj:os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ePsf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7fpdf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6Ln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;a}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a:tLx?df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lj:tf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uf]Ndf l;/fg u0f]zdlGb/ lgdf0f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rfu'n]6f]n u0f]zyfg dlGb/     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kz'kfng Aojf;fo t/sf/L pTkfbg pGgt hftsf ljpljhg tflnd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370500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29500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afnaflnsf ,dlxnf ,blnt ,hghflt ,ckfË / h]i7 gftu/Ls 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 pWofg kfs{ lgdf0f{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ljlQo tkm{ 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zx/L :jf:Yo lSnlgsnfO{ cg'bfg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80000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76000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v]nd}bfg  tkm{ 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lzIffsf] :t/pGgtL 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cgGt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kGr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/Dt]n df]6/af6f] lgdf{0f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l;DkfgL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Gof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123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58738" indent="0" algn="l" defTabSz="914400" rtl="0" eaLnBrk="1" fontAlgn="t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s'n</a:t>
                      </a: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hDdf</a:t>
                      </a: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NagarikNUM" pitchFamily="2" charset="0"/>
                        </a:rPr>
                        <a:t>7000000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NagarikNUM" pitchFamily="2" charset="0"/>
                        </a:rPr>
                        <a:t>6631599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NagarikNUM" pitchFamily="2" charset="0"/>
                        </a:rPr>
                        <a:t>368401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396" marR="4396" marT="439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3" name="Rectangle 2"/>
          <p:cNvSpPr/>
          <p:nvPr/>
        </p:nvSpPr>
        <p:spPr>
          <a:xfrm>
            <a:off x="76200" y="0"/>
            <a:ext cx="9829800" cy="369332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४</a:t>
            </a:r>
            <a:endParaRPr lang="ne-NP" altLang="en-US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348261733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7" name="Table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8093015"/>
              </p:ext>
            </p:extLst>
          </p:nvPr>
        </p:nvGraphicFramePr>
        <p:xfrm>
          <a:off x="43771" y="914400"/>
          <a:ext cx="9851113" cy="3402107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718229"/>
                <a:gridCol w="1334087"/>
                <a:gridCol w="820926"/>
                <a:gridCol w="574649"/>
                <a:gridCol w="820926"/>
                <a:gridCol w="820926"/>
                <a:gridCol w="820926"/>
                <a:gridCol w="738833"/>
                <a:gridCol w="903019"/>
                <a:gridCol w="738833"/>
                <a:gridCol w="820926"/>
                <a:gridCol w="738833"/>
              </a:tblGrid>
              <a:tr h="1045879">
                <a:tc rowSpan="2">
                  <a:txBody>
                    <a:bodyPr/>
                    <a:lstStyle/>
                    <a:p>
                      <a:pPr algn="ctr"/>
                      <a:r>
                        <a:rPr lang="ne-NP" sz="18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क.सं.</a:t>
                      </a:r>
                      <a:endParaRPr lang="en-US" sz="18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e-NP" sz="18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कार्यक्रम</a:t>
                      </a:r>
                      <a:endParaRPr lang="en-US" sz="18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e-NP" sz="18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यथार्थ</a:t>
                      </a:r>
                      <a:r>
                        <a:rPr lang="ne-NP" sz="1800" b="0" baseline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 निकासा</a:t>
                      </a:r>
                      <a:endParaRPr lang="en-US" sz="18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यथार्थ</a:t>
                      </a:r>
                      <a:r>
                        <a:rPr lang="ne-NP" sz="1800" b="0" baseline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 खर्च</a:t>
                      </a:r>
                      <a:endParaRPr lang="en-US" sz="1800" b="0" dirty="0" smtClean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e-NP" sz="18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खर्च प्रतिशत</a:t>
                      </a:r>
                      <a:endParaRPr lang="en-US" sz="18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e-NP" sz="18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बाँकी रकम</a:t>
                      </a:r>
                      <a:endParaRPr lang="en-US" sz="18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</a:tr>
              <a:tr h="1178114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18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18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जम्मा</a:t>
                      </a:r>
                      <a:endParaRPr lang="en-US" sz="18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18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18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जम्मा</a:t>
                      </a:r>
                      <a:endParaRPr lang="en-US" sz="18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18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18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18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8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18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178114">
                <a:tc>
                  <a:txBody>
                    <a:bodyPr/>
                    <a:lstStyle/>
                    <a:p>
                      <a:pPr algn="ctr"/>
                      <a:r>
                        <a:rPr lang="en-US" sz="2800" dirty="0" smtClean="0">
                          <a:latin typeface="NagarikNUM" pitchFamily="2" charset="0"/>
                          <a:cs typeface="Kalimati" panose="00000400000000000000" pitchFamily="2"/>
                        </a:rPr>
                        <a:t>1</a:t>
                      </a:r>
                      <a:endParaRPr lang="en-US" sz="28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cs typeface="Kalimati" panose="00000400000000000000" pitchFamily="2"/>
                        </a:rPr>
                        <a:t>नेपाल सरकार वित्तीय समानीकरण</a:t>
                      </a:r>
                      <a:endParaRPr lang="en-US" sz="1400" dirty="0"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252813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252813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213948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213948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84.63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8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38864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1438" marR="91438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5" name="Title 1"/>
          <p:cNvSpPr>
            <a:spLocks noGrp="1"/>
          </p:cNvSpPr>
          <p:nvPr>
            <p:ph type="title"/>
          </p:nvPr>
        </p:nvSpPr>
        <p:spPr>
          <a:xfrm>
            <a:off x="-11113" y="7938"/>
            <a:ext cx="9906001" cy="754062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निशर्त</a:t>
            </a:r>
            <a:r>
              <a:rPr lang="en-US" altLang="en-US" sz="24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 </a:t>
            </a:r>
            <a:r>
              <a:rPr lang="ne-NP" altLang="en-US" sz="24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अनुदान</a:t>
            </a:r>
            <a:r>
              <a:rPr lang="en-US" altLang="en-US" sz="24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 </a:t>
            </a:r>
            <a:endParaRPr lang="en-US" sz="24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29661" y="132137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overrideClrMapping bg1="lt1" tx1="dk1" bg2="lt2" tx2="dk2" accent1="accent1" accent2="accent2" accent3="accent3" accent4="accent4" accent5="accent5" accent6="accent6" hlink="hlink" folHlink="folHlink"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वडा नं. ५</a:t>
            </a:r>
            <a:endParaRPr lang="ne-NP" altLang="en-US" sz="24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11195631"/>
              </p:ext>
            </p:extLst>
          </p:nvPr>
        </p:nvGraphicFramePr>
        <p:xfrm>
          <a:off x="76200" y="490724"/>
          <a:ext cx="9677400" cy="62910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/>
                <a:gridCol w="5334000"/>
                <a:gridCol w="838200"/>
                <a:gridCol w="1219200"/>
                <a:gridCol w="1066800"/>
                <a:gridCol w="685800"/>
              </a:tblGrid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0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0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0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0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0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0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0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0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0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zlxb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d+rjf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^ #n]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uf+p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hfg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jf^f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 (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nfg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zlxb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d+rjf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^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e'ne'n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sfdLuf+p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x'+b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jgb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hfg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jf^f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 (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nfg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ug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6sewa" pitchFamily="2" charset="0"/>
                        <a:ea typeface="+mn-ea"/>
                        <a:cs typeface="+mn-cs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kfTn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kfgLjf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^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efn"jg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hfg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 ;*s :t/f]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GgtL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6sewa" pitchFamily="2" charset="0"/>
                        <a:ea typeface="+mn-ea"/>
                        <a:cs typeface="+mn-cs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x'Gb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"|ª 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s"njf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^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k'%f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uf+p;Dd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hfg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 l;+(L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{)f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le/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s'gf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^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cfxfn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*f}*f l/ª/f]* ;*s :t/f]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GgtL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hf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%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fk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ldn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*f*f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x'+b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} d]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nrf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}/ ;*s :t/f]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GgtL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l;/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fg^f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]n M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sKtfgkf^L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;*s :t/f]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GgtL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-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u|foeln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ª_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427500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%]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sfyf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dfnkf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]t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^ l/ª/f]*  ;*s :t/f]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GgtL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nn-NO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^"*Lv]njf^ e]^g/L hfg] jf^f]  l;(L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b'/;+rf/jf^ kfgL ^ofªsL hf]*g] l;+(L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ur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[}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^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ofªsL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l;(L 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km'nkftL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k;f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pg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 *f*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f+jf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^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tnhfg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 l;+(L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#n]uf+pdGbL/jf^ ^Lkn cf/ ;*s hf]*\g] jf^f]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s[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i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)f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dGbL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/ -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lty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fu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/ 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lbk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]Gb|_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sfdLlx^L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l;+(L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u}/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Luf+p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b]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jLyfg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tn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{)f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sfdLlx^L led;]g:yfg vfg]kfg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709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x"Gb|ª dfem^f]n vfg]kfgL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0329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sfdLv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]t 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jfujhf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9577126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84945908"/>
              </p:ext>
            </p:extLst>
          </p:nvPr>
        </p:nvGraphicFramePr>
        <p:xfrm>
          <a:off x="19050" y="509770"/>
          <a:ext cx="9734551" cy="61958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14350"/>
                <a:gridCol w="5486400"/>
                <a:gridCol w="914400"/>
                <a:gridCol w="1143000"/>
                <a:gridCol w="890738"/>
                <a:gridCol w="785663"/>
              </a:tblGrid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SofDk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k%f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*L (n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{)f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4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jhf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/L If]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qdf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;: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yf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;+u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xof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]u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lnO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ljg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cg"bfgdf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ljt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/)f </a:t>
                      </a:r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-50 </a:t>
                      </a:r>
                      <a:r>
                        <a:rPr lang="en-US" sz="20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k|ltzt</a:t>
                      </a:r>
                      <a:r>
                        <a:rPr lang="en-US" sz="20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hg;xefuLtf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178770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11230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lgËl;ndf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hfg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nfO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vfhf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vr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60000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g]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vn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jfhf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k|lzIf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)f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jgb]jL dGbL/df /x]sf] ;Qn dd{t ug{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ckfufnb]lv gf/fo)f:yfg l;(L-^fo/_ lgdf)f{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pt-BR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ln n km¬ª-#n] ;dfh_sfo[qmdnfO{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sfdLxL^L,;f]k*f*f,h"u]kfgL x'+b} kf:f{]n*f*f s[lif ;*s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jf+hf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]v]t &amp;'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nfv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]t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ebf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}/] s[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lif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;*s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{)f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nl-NL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;fd"bfoLs d]n ldnfk s]Gb| :yfkg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8499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jfn lx+;f / jfn b'/Jojxf/ ;DjGwL ceLd'vLs/)f cleefjsnfO{ tflnd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ckfª JolQmnfO Joj;foLs tflnd 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blnt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g]t[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Tj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ljsf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tfnLd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dlxnfnfO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Rofp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v]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tL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tfnLd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47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l" defTabSz="914400" rtl="0" eaLnBrk="1" fontAlgn="ctr" latinLnBrk="0" hangingPunct="1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s'n</a:t>
                      </a: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hDdf</a:t>
                      </a: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6sewa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6638770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361230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947" marR="3947" marT="3947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3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Preeti" pitchFamily="2" charset="0"/>
                <a:cs typeface="Kalimati" panose="00000400000000000000" pitchFamily="2"/>
              </a:rPr>
              <a:t>वडा नं. ५</a:t>
            </a:r>
            <a:endParaRPr lang="ne-NP" altLang="en-US" sz="2000" b="1" dirty="0">
              <a:solidFill>
                <a:srgbClr val="00B050"/>
              </a:solidFill>
              <a:latin typeface="Preeti" pitchFamily="2" charset="0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7144240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६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47262179"/>
              </p:ext>
            </p:extLst>
          </p:nvPr>
        </p:nvGraphicFramePr>
        <p:xfrm>
          <a:off x="76200" y="509774"/>
          <a:ext cx="9829800" cy="611963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85800"/>
                <a:gridCol w="4953000"/>
                <a:gridCol w="1143000"/>
                <a:gridCol w="1143000"/>
                <a:gridCol w="990600"/>
                <a:gridCol w="914400"/>
              </a:tblGrid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Nagarik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Nagarik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Nagarik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fljs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g+= $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blnt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j:tL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lubfg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da-DK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Aofª\r]kfgL em\ofF8L lubfg] df]6/af6f] dd{t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250000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232703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17297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fpg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237500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nfdf6f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79914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20086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kfTn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kfgLx'Fb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}+/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tLdlGb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da-DK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sfdLsf] 3/8fF8f af6 kfªn'ª hfg] df]6/af6f]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dfV/f]Zjf/f bd}lj;f}gf 5fFuf df]6/af6f]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gfF;kftLsf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x'Fb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s'Fj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]n, k'/L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]8\g]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lji66f]n e08f/L 6f]n cr{n] x'Fb} s]p/Lg] hf]8\g] df]6/af6f]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fpg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lemFufl63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blIf0fsfnL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fdk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'/] 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n8fF8f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x'Fb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a:g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]8\g]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l;tfdxfb]jyfg9s9s] x'Fb} sfdLufpFhf]8\g] df]6/af6f]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l;tf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k|fljaf6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vqL6f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]8\g]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247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blnt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a:tL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]8\g]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g+= @ 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fljs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7576025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६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55015470"/>
              </p:ext>
            </p:extLst>
          </p:nvPr>
        </p:nvGraphicFramePr>
        <p:xfrm>
          <a:off x="76200" y="562348"/>
          <a:ext cx="9829799" cy="61525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09599"/>
                <a:gridCol w="5257800"/>
                <a:gridCol w="1143000"/>
                <a:gridCol w="1066800"/>
                <a:gridCol w="990600"/>
                <a:gridCol w="762000"/>
              </a:tblGrid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Nagarik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Nagarik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Nagarik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Nagarik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Nagarik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536" marR="3536" marT="3536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r'xfg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x'Fb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a;]/L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g+= %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kfTn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u0f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zyfg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Sofd;f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l;l9af6f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g+= $, %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9s9s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6\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ofÍsLlgdf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les'{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gfvfg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6\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ofÍLlgdf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kFw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]/f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kfgL6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\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ofÍLlgdf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g+= ^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kfvf6f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;d]t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sdnfb]jL vfg]kfgL dflyNnf] 6\ofÍL 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9'jfgL vr{ -ljB't_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24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nK</a:t>
                      </a:r>
                      <a:r>
                        <a:rPr lang="en-US" sz="2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 l;+</a:t>
                      </a:r>
                      <a:r>
                        <a:rPr lang="en-US" sz="22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2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6\</a:t>
                      </a:r>
                      <a:r>
                        <a:rPr lang="en-US" sz="22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ofÍL</a:t>
                      </a:r>
                      <a:endParaRPr lang="en-US" sz="2200" b="1" u="none" strike="noStrike" kern="1200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4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4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4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nfd] l;+rfO{ 6\ofÍL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b]jLwf/f l;+rfO{ 6\ofÍL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l;l4sdnf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r08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Zj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kmFnf6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7f8f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s[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lif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121000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29000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dfemfufpF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6\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ofÍLkFw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]/f]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sfdl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;+u] ;f]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x|d'8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sfp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rgf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}6]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5fFu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x'Fb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s]p/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s[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lif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u}/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LUffpFdf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8b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]lv ;f]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x|d'8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s[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lif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6500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cfxfn8fF8f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x'Fb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vfgLvf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nfs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lif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237500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362962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६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41998065"/>
              </p:ext>
            </p:extLst>
          </p:nvPr>
        </p:nvGraphicFramePr>
        <p:xfrm>
          <a:off x="76201" y="509774"/>
          <a:ext cx="9829799" cy="33810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85128"/>
                <a:gridCol w="4777471"/>
                <a:gridCol w="1143000"/>
                <a:gridCol w="1219200"/>
                <a:gridCol w="1066800"/>
                <a:gridCol w="838200"/>
              </a:tblGrid>
              <a:tr h="32717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Nagarik" pitchFamily="2" charset="0"/>
                        </a:rPr>
                        <a:t>qm</a:t>
                      </a:r>
                      <a:r>
                        <a:rPr lang="en-US" sz="2400" b="1" u="none" strike="noStrike" dirty="0">
                          <a:effectLst/>
                          <a:latin typeface="Nagarik" pitchFamily="2" charset="0"/>
                        </a:rPr>
                        <a:t>=;+=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  <a:latin typeface="Nagarik" pitchFamily="2" charset="0"/>
                        </a:rPr>
                        <a:t>sfo{qmd÷of]hgfsf] gfd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  <a:latin typeface="Nagarik" pitchFamily="2" charset="0"/>
                        </a:rPr>
                        <a:t>/sd ?=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>
                          <a:effectLst/>
                          <a:latin typeface="Nagarik" pitchFamily="2" charset="0"/>
                        </a:rPr>
                        <a:t>hDdf</a:t>
                      </a:r>
                      <a:r>
                        <a:rPr lang="en-US" sz="2400" b="1" u="none" strike="noStrike" dirty="0">
                          <a:effectLst/>
                          <a:latin typeface="Nagarik" pitchFamily="2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Nagarik" pitchFamily="2" charset="0"/>
                        </a:rPr>
                        <a:t>vr</a:t>
                      </a:r>
                      <a:r>
                        <a:rPr lang="en-US" sz="2400" b="1" u="none" strike="noStrike" dirty="0">
                          <a:effectLst/>
                          <a:latin typeface="Nagarik" pitchFamily="2" charset="0"/>
                        </a:rPr>
                        <a:t>{ ?=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err="1" smtClean="0">
                          <a:effectLst/>
                          <a:latin typeface="Nagarik" pitchFamily="2" charset="0"/>
                        </a:rPr>
                        <a:t>slG6h</a:t>
                      </a:r>
                      <a:r>
                        <a:rPr lang="en-US" sz="2400" b="1" u="none" strike="noStrike" dirty="0" smtClean="0">
                          <a:effectLst/>
                          <a:latin typeface="Nagarik" pitchFamily="2" charset="0"/>
                        </a:rPr>
                        <a:t>]</a:t>
                      </a:r>
                      <a:r>
                        <a:rPr lang="en-US" sz="2400" b="1" u="none" strike="noStrike" dirty="0" err="1" smtClean="0">
                          <a:effectLst/>
                          <a:latin typeface="Nagarik" pitchFamily="2" charset="0"/>
                        </a:rPr>
                        <a:t>G;L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4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4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4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81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31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nlIft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ju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tkm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250000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60000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32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l;l4sdnf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dflj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3]/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fjf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v]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33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blIf0fsfnL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e't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v]]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34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jfu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Zj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e't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3]/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fjf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35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4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l;tf cfwf/e't ljBfno v]nd}bfg lgdf{{0f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36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pk:jf:Yo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sL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Aoj:yfkg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vr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11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4300" indent="0" algn="just" defTabSz="914400" rtl="0" eaLnBrk="1" fontAlgn="ctr" latinLnBrk="0" hangingPunct="1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s'n</a:t>
                      </a:r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hDdf</a:t>
                      </a:r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  <a:latin typeface="NagarikNUM" pitchFamily="2" charset="0"/>
                        </a:rPr>
                        <a:t>6466117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800" b="1" u="none" strike="noStrike" dirty="0">
                          <a:effectLst/>
                          <a:latin typeface="NagarikNUM" pitchFamily="2" charset="0"/>
                        </a:rPr>
                        <a:t>433883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u="none" strike="noStrike" dirty="0">
                          <a:effectLst/>
                          <a:latin typeface="NagarikNUM" pitchFamily="2" charset="0"/>
                        </a:rPr>
                        <a:t>98.6</a:t>
                      </a:r>
                      <a:endParaRPr lang="en-US" sz="28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536" marR="3536" marT="353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054427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७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83331210"/>
              </p:ext>
            </p:extLst>
          </p:nvPr>
        </p:nvGraphicFramePr>
        <p:xfrm>
          <a:off x="76201" y="509774"/>
          <a:ext cx="9677400" cy="619582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10267"/>
                <a:gridCol w="4991146"/>
                <a:gridCol w="1125279"/>
                <a:gridCol w="1275316"/>
                <a:gridCol w="825205"/>
                <a:gridCol w="750187"/>
              </a:tblGrid>
              <a:tr h="3271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l;l¢u0f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]z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1fgdlGb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gd'gf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350000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332500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sNn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hgr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tgf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hfNkf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dflnsfb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fd'bflos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cWoog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s]Gb|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86041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]l;?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jf:Yo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÷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zx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jf:Yo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s]Gb|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cg'bfg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du'jf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au/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800000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760000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40000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du'jf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lnˆ6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of]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cf?jf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]6] -;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fljs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@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du'jf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v]n d}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184551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15449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1617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as}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gf8fF8f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cf?jf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700000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665000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52419426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७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7762930"/>
              </p:ext>
            </p:extLst>
          </p:nvPr>
        </p:nvGraphicFramePr>
        <p:xfrm>
          <a:off x="76201" y="509774"/>
          <a:ext cx="9829800" cy="619583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21452"/>
                <a:gridCol w="4688747"/>
                <a:gridCol w="1066800"/>
                <a:gridCol w="1371600"/>
                <a:gridCol w="1066800"/>
                <a:gridCol w="914401"/>
              </a:tblGrid>
              <a:tr h="34888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sfld6f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]n–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3f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]/f;}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n;Ddsf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665000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}/–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xl:t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;'8]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N;f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dlGht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]8\g]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nl-NL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;fljs j8f g+= &amp; sf] blnt al:tdf df]6/jf6f]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‰ofF8L l;+rfO{ tyf vfg]kfgL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/]l8of] ;'gsf]zL -;+rf/ tkm{_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l;l¢u0f]z v]nd}bfg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e'ne'n] l;l8 e}/jLdlGb/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tkm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-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nlIft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{_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hghftL tkm{ -nlIft ju{_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ckfªu tkm{ -nlIft ju{_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jfnjflnsf tkm{ -nlIft ju{_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t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blnt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tkm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-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nlIft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{_</a:t>
                      </a: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t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17639">
                <a:tc>
                  <a:txBody>
                    <a:bodyPr/>
                    <a:lstStyle/>
                    <a:p>
                      <a:pPr algn="l" fontAlgn="ctr"/>
                      <a:r>
                        <a:rPr lang="en-US" sz="2400" b="1" u="none" strike="noStrike" dirty="0"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s'n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  <a:latin typeface="NagarikNUM" pitchFamily="2" charset="0"/>
                        </a:rPr>
                        <a:t>7000000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NagarikNUM" pitchFamily="2" charset="0"/>
                        </a:rPr>
                        <a:t>6644551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  <a:latin typeface="NagarikNUM" pitchFamily="2" charset="0"/>
                        </a:rPr>
                        <a:t>355449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535" marR="4535" marT="453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07474156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८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63176322"/>
              </p:ext>
            </p:extLst>
          </p:nvPr>
        </p:nvGraphicFramePr>
        <p:xfrm>
          <a:off x="29028" y="477124"/>
          <a:ext cx="9876971" cy="6304675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0571"/>
                <a:gridCol w="5791201"/>
                <a:gridCol w="914400"/>
                <a:gridCol w="1066800"/>
                <a:gridCol w="838200"/>
                <a:gridCol w="685799"/>
              </a:tblGrid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/sd ?=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hDdf vr{ ?=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ljkb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Joj:yfkg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sf]if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Ov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lkknaf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g'g8f8f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ltlKn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3fdnfUg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u}l/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ufFp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ftdf6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yfkf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ufFp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3f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b]p/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fnL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afemlj;f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}gf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9fF8ufFp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n;Dd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l5kl5k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]bf/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ufFp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lrnfpg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da-DK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kf]v/] ef]6] af/L tf/] 8fF8f lsgf/ df]6/af6f]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hfln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u}/f]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3fd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nfUg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;f]lnª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:ofª\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ª\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ufFp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e:d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lbk au/ df;]{ s[lif ;8s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x/]{ 9'ª\u]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h+uf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an]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lkm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]v/]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afFem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3'Dg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a]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s[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lif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:t/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pGglt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lrnfpg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zyfgaf6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ltlKn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l;Dkfg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b]p/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fnL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v]t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afemla;f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}gf  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]v/L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71250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3750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Ov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d'nvs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gfnL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Joj:yfkg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Ov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'{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ftbf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gfnL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Joj:yfkg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1825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lbofn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7kfgL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997552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८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87744904"/>
              </p:ext>
            </p:extLst>
          </p:nvPr>
        </p:nvGraphicFramePr>
        <p:xfrm>
          <a:off x="29029" y="477124"/>
          <a:ext cx="9800772" cy="630468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6092"/>
                <a:gridCol w="5746523"/>
                <a:gridCol w="907346"/>
                <a:gridCol w="1058570"/>
                <a:gridCol w="831733"/>
                <a:gridCol w="680508"/>
              </a:tblGrid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/sd ?=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hDdf vr{ ?=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Ov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'{ 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jf:Yo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sL÷nlIft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Rofg8fF8f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dfg8fF8f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Ov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'{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fd'bflos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v]n d}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ns'b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qmd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22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afem]v]t l;+rfO{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x/]{ l;+rfO{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/flgkf]v/L dlGb/ tyf ;Qn lgdf{0f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;ftsGof ;]tLb]jL dlGb/ lgdf{0f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26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tNnf] kf]v/] tLg sGof sflnsf dlGb/ lgdf{0f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27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sfsL{5fk b]jL dlGb/ lgdf{0f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b]p/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fnL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;'gf/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ufFp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ljB't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29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kf]v/] g]jf/ 6f]n ljB'lts/0f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237500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g'g8fF8f ljB'lts/0f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31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lbofn] ljB'lts/0f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Ov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ª\u 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jfjnDjg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cu/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aQL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w'k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n3'pBf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]u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Grfng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33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jg6f]n vfg]kfgL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34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ufFpvf]nf lnˆ6Lª 6\ofªsL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5026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35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Ov'{ yfkf ufFp e"Ifo lgoGq0f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0090280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८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46140970"/>
              </p:ext>
            </p:extLst>
          </p:nvPr>
        </p:nvGraphicFramePr>
        <p:xfrm>
          <a:off x="29028" y="477124"/>
          <a:ext cx="9876971" cy="25708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0571"/>
                <a:gridCol w="5791201"/>
                <a:gridCol w="914400"/>
                <a:gridCol w="1066800"/>
                <a:gridCol w="838200"/>
                <a:gridCol w="685799"/>
              </a:tblGrid>
              <a:tr h="428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/sd ?=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effectLst/>
                          <a:latin typeface="Preeti" pitchFamily="2" charset="0"/>
                        </a:rPr>
                        <a:t>hDdf vr{ ?=</a:t>
                      </a:r>
                      <a:endParaRPr lang="en-US" sz="2000" b="1" i="0" u="none" strike="noStrike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28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36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Rofg8fF8f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åf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37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15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Tahoma" panose="020B0604030504040204" pitchFamily="34" charset="0"/>
                          <a:ea typeface="Tahoma" panose="020B0604030504040204" pitchFamily="34" charset="0"/>
                          <a:cs typeface="Tahoma" panose="020B0604030504040204" pitchFamily="34" charset="0"/>
                        </a:rPr>
                        <a:t>CFLG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cled'lvs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qmd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O{v'{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 sf]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lh9f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x6fpg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47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39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lzIff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tkm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875000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693500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181500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28479">
                <a:tc>
                  <a:txBody>
                    <a:bodyPr/>
                    <a:lstStyle/>
                    <a:p>
                      <a:pPr algn="l" fontAlgn="b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s'n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6512250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487750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318" marR="3318" marT="331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59251348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4"/>
          <p:cNvSpPr>
            <a:spLocks noChangeArrowheads="1"/>
          </p:cNvSpPr>
          <p:nvPr/>
        </p:nvSpPr>
        <p:spPr bwMode="auto">
          <a:xfrm>
            <a:off x="14514" y="161870"/>
            <a:ext cx="990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e-NP" altLang="en-US" sz="3600" b="1" dirty="0">
                <a:solidFill>
                  <a:srgbClr val="00B050"/>
                </a:solidFill>
                <a:latin typeface="Preeti" pitchFamily="2" charset="0"/>
                <a:ea typeface="Kalimati" panose="00000400000000000000" pitchFamily="2"/>
                <a:cs typeface="Kalimati" panose="00000400000000000000" pitchFamily="2"/>
              </a:rPr>
              <a:t>शशर्त</a:t>
            </a:r>
            <a:r>
              <a:rPr lang="en-US" altLang="en-US" sz="3600" b="1" dirty="0">
                <a:solidFill>
                  <a:srgbClr val="00B050"/>
                </a:solidFill>
                <a:latin typeface="Preeti" pitchFamily="2" charset="0"/>
                <a:ea typeface="Kalimati" panose="00000400000000000000" pitchFamily="2"/>
                <a:cs typeface="Kalimati" panose="00000400000000000000" pitchFamily="2"/>
              </a:rPr>
              <a:t> </a:t>
            </a:r>
            <a:r>
              <a:rPr lang="ne-NP" altLang="en-US" sz="3600" b="1" dirty="0">
                <a:solidFill>
                  <a:srgbClr val="00B050"/>
                </a:solidFill>
                <a:latin typeface="Preeti" pitchFamily="2" charset="0"/>
                <a:ea typeface="Kalimati" panose="00000400000000000000" pitchFamily="2"/>
                <a:cs typeface="Kalimati" panose="00000400000000000000" pitchFamily="2"/>
              </a:rPr>
              <a:t>अनुदान</a:t>
            </a:r>
            <a:r>
              <a:rPr lang="en-US" altLang="en-US" sz="3600" dirty="0">
                <a:latin typeface="Nagarik" pitchFamily="2" charset="0"/>
              </a:rPr>
              <a:t> </a:t>
            </a:r>
          </a:p>
        </p:txBody>
      </p:sp>
      <p:graphicFrame>
        <p:nvGraphicFramePr>
          <p:cNvPr id="8" name="Table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60263800"/>
              </p:ext>
            </p:extLst>
          </p:nvPr>
        </p:nvGraphicFramePr>
        <p:xfrm>
          <a:off x="0" y="849313"/>
          <a:ext cx="9906000" cy="56290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685800"/>
                <a:gridCol w="1219200"/>
                <a:gridCol w="990600"/>
                <a:gridCol w="736600"/>
                <a:gridCol w="825500"/>
                <a:gridCol w="723900"/>
                <a:gridCol w="762000"/>
                <a:gridCol w="825500"/>
                <a:gridCol w="825500"/>
                <a:gridCol w="863600"/>
                <a:gridCol w="704850"/>
                <a:gridCol w="742950"/>
              </a:tblGrid>
              <a:tr h="446087">
                <a:tc rowSpan="2">
                  <a:txBody>
                    <a:bodyPr/>
                    <a:lstStyle/>
                    <a:p>
                      <a:pPr algn="ctr"/>
                      <a:r>
                        <a:rPr lang="ne-NP" sz="16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क.सं.</a:t>
                      </a:r>
                      <a:endParaRPr lang="en-US" sz="16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ne-NP" sz="16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कार्यक्रम</a:t>
                      </a:r>
                      <a:endParaRPr lang="en-US" sz="16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/>
                      <a:r>
                        <a:rPr lang="ne-NP" sz="16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यथार्थ</a:t>
                      </a:r>
                      <a:r>
                        <a:rPr lang="ne-NP" sz="1600" b="0" baseline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 निकासा</a:t>
                      </a:r>
                      <a:endParaRPr lang="en-US" sz="16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6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यथार्थ</a:t>
                      </a:r>
                      <a:r>
                        <a:rPr lang="ne-NP" sz="1600" b="0" baseline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 खर्च</a:t>
                      </a:r>
                      <a:endParaRPr lang="en-US" sz="1600" b="0" dirty="0" smtClean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e-NP" sz="16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खर्च प्रतिशत</a:t>
                      </a:r>
                      <a:endParaRPr lang="en-US" sz="16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ne-NP" sz="1600" b="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बाँकी रकम</a:t>
                      </a:r>
                      <a:endParaRPr lang="en-US" sz="1600" b="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 sz="1600" b="0" dirty="0"/>
                    </a:p>
                  </a:txBody>
                  <a:tcPr/>
                </a:tc>
              </a:tr>
              <a:tr h="457200"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en-US" sz="1600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1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1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जम्मा</a:t>
                      </a:r>
                      <a:endParaRPr lang="en-US" sz="1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1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1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जम्मा</a:t>
                      </a:r>
                      <a:endParaRPr lang="en-US" sz="1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1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1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पूँजीगत</a:t>
                      </a:r>
                      <a:endParaRPr lang="en-US" sz="1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400" dirty="0" smtClean="0">
                          <a:solidFill>
                            <a:srgbClr val="0000FF"/>
                          </a:solidFill>
                          <a:cs typeface="Kalimati" panose="00000400000000000000" pitchFamily="2"/>
                        </a:rPr>
                        <a:t>चालु</a:t>
                      </a:r>
                      <a:endParaRPr lang="en-US" sz="1400" dirty="0">
                        <a:solidFill>
                          <a:srgbClr val="0000FF"/>
                        </a:solidFill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86399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1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नेपाल सरकार सशर्त अनुदान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611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251692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252304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611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250513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251125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100</a:t>
                      </a: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99.53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1178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7990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2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सामाजिक सुरक्षा 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87411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87411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82272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82272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94.13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5139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15152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3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गरिब संग बिशेश्वोर कार्यक्रम 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858</a:t>
                      </a: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858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858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858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100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-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0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793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4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LGCDP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600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1591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2191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600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1572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 smtClean="0">
                          <a:solidFill>
                            <a:srgbClr val="000000"/>
                          </a:solidFill>
                          <a:latin typeface="NagarikNUM" pitchFamily="2" charset="0"/>
                          <a:cs typeface="Kalimati" panose="00000400000000000000" pitchFamily="2"/>
                        </a:rPr>
                        <a:t>2172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8338" marR="8338" marT="833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100</a:t>
                      </a: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98.83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0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18.5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47939">
                <a:tc>
                  <a:txBody>
                    <a:bodyPr/>
                    <a:lstStyle/>
                    <a:p>
                      <a:pPr algn="ctr"/>
                      <a:r>
                        <a:rPr lang="en-US" sz="2000" dirty="0" smtClean="0">
                          <a:latin typeface="NagarikNUM" pitchFamily="2" charset="0"/>
                          <a:cs typeface="Kalimati" panose="00000400000000000000" pitchFamily="2"/>
                        </a:rPr>
                        <a:t>5</a:t>
                      </a:r>
                      <a:endParaRPr lang="en-US" sz="2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1600" dirty="0" smtClean="0">
                          <a:cs typeface="Kalimati" panose="00000400000000000000" pitchFamily="2"/>
                        </a:rPr>
                        <a:t>कुल जम्मा </a:t>
                      </a:r>
                      <a:endParaRPr lang="en-US" sz="1600" dirty="0">
                        <a:cs typeface="Kalimati" panose="00000400000000000000" pitchFamily="2"/>
                      </a:endParaRPr>
                    </a:p>
                  </a:txBody>
                  <a:tcPr marT="45716" marB="45716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1211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341552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342764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1211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335215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336427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 smtClean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100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kern="1200" dirty="0" smtClean="0">
                          <a:solidFill>
                            <a:schemeClr val="dk1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98.12</a:t>
                      </a:r>
                      <a:endParaRPr lang="en-US" sz="2000" kern="1200" dirty="0">
                        <a:solidFill>
                          <a:schemeClr val="dk1"/>
                        </a:solidFill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kern="1200" dirty="0">
                          <a:solidFill>
                            <a:schemeClr val="dk1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6335.5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4" name="Rectangle 1"/>
          <p:cNvSpPr>
            <a:spLocks noChangeArrowheads="1"/>
          </p:cNvSpPr>
          <p:nvPr/>
        </p:nvSpPr>
        <p:spPr bwMode="auto">
          <a:xfrm>
            <a:off x="8704916" y="397202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९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95383102"/>
              </p:ext>
            </p:extLst>
          </p:nvPr>
        </p:nvGraphicFramePr>
        <p:xfrm>
          <a:off x="1" y="385674"/>
          <a:ext cx="9905999" cy="647232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2706"/>
                <a:gridCol w="5665694"/>
                <a:gridCol w="914400"/>
                <a:gridCol w="1143000"/>
                <a:gridCol w="914400"/>
                <a:gridCol w="685799"/>
              </a:tblGrid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lhtk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sbdjf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 -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gofF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]_ e};]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850000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807500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42500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lhtk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g+= (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e};]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sbdaf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g+= (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475000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4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?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D6L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142500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7500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lj;f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}gf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sbdjf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 -k'/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}_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];'{ d]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d'nvs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O{v'{ 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7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jfn'jf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sf]bf/L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lhtk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lkm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];'{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d'nvs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400000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380000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9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n]s nfdrf}/ ;8s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lhtk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nfdrf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11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n]s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lj;f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}gf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12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sf]bf/L /ftdf6] cf?jf]6 - ^ ld= rf}8f 6ofs_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13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;ljssf] j8f sfo{no ejg dd{t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15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%)Ü g=kf= cg'bfg #% Ü j8f cg'bfg / !% Ü ;d'bfo s[ifL cfF}hf/ 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332500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tfnsf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 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{no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Aoj:ykg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jg sfnL  s[lif kmd{ uf];'{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nK;] l;rfO{ kfO{k vl/b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];{'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l;rfO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80000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0522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d'nvs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df´6f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5fk8fF8f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52723901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९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606228"/>
              </p:ext>
            </p:extLst>
          </p:nvPr>
        </p:nvGraphicFramePr>
        <p:xfrm>
          <a:off x="13447" y="448225"/>
          <a:ext cx="9892553" cy="6333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153"/>
                <a:gridCol w="5643765"/>
                <a:gridCol w="913159"/>
                <a:gridCol w="1141449"/>
                <a:gridCol w="913159"/>
                <a:gridCol w="684868"/>
              </a:tblGrid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nfdfrf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70000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cw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lnˆ6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of]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kmnfd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300000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v]n ;fdu|L d}bfg 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332500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elnjn d}bg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47500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sfnL b]jL pdflj z}lIfs ;fdfu|L vl/b cg'bfg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uf]Ndf b]jL dflj z}lIfs ;fdfu|L vl/b cg'bfg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190000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28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l;+xb]lj cfwf/e't ljBfno z}lIfs ;fdfu|L vl/b cg'bfg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;ftsGof cfwf/e't ljBfono z}lIfs ;fdfu|L vl/b cg'bfg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kFrsGof cfwf/e't ljBfono z}lIfs ;fdfu|L vl/b cg'bfg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31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lbSkfn cfwf/e't ljBfono z}lIfs ;fdfu|L vl/b cg'bfg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27500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2500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32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cfbz{ ljBfdlGb/ cfwf/e't ljBfono z}lIfs ;fdfu|L vl/b cg'bfg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33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;ltb]jL cfwf/e't ljBfono z}lIfs ;fdfu|L vl/b cg'bfg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28500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1500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kern="120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34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jfn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d}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qL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cleofg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jfn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;~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Snfj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qmd</a:t>
                      </a:r>
                      <a:endParaRPr lang="en-US" sz="2000" b="1" u="none" strike="noStrike" kern="1200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35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ckfª eQf k|f]T;xg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70000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30000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36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cflbjf;L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hghflt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blnt</a:t>
                      </a:r>
                      <a:r>
                        <a:rPr lang="en-US" sz="2000" b="1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sz="2000" b="1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</a:t>
                      </a:r>
                      <a:endParaRPr lang="en-US" sz="2000" b="1" u="none" strike="noStrike" kern="1200" dirty="0">
                        <a:solidFill>
                          <a:srgbClr val="FF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  <a:r>
                        <a:rPr lang="en-US" sz="2000" b="1" u="none" strike="noStrike" dirty="0" smtClean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000" b="1" i="0" u="none" strike="noStrike" dirty="0">
                        <a:solidFill>
                          <a:srgbClr val="FF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37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ltb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dlGb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 e};]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95000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u="none" strike="noStrike">
                          <a:effectLst/>
                          <a:latin typeface="NagarikNUM" pitchFamily="2" charset="0"/>
                        </a:rPr>
                        <a:t>5000</a:t>
                      </a:r>
                      <a:endParaRPr lang="en-US" sz="20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u="none" strike="noStrike" dirty="0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 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s'n</a:t>
                      </a: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hDdf</a:t>
                      </a:r>
                      <a:r>
                        <a:rPr lang="en-US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?=</a:t>
                      </a: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6354000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376000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u="none" strike="noStrike" dirty="0">
                          <a:effectLst/>
                          <a:latin typeface="NagarikNUM" pitchFamily="2" charset="0"/>
                        </a:rPr>
                        <a:t>96.1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734562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१०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81366107"/>
              </p:ext>
            </p:extLst>
          </p:nvPr>
        </p:nvGraphicFramePr>
        <p:xfrm>
          <a:off x="13447" y="448225"/>
          <a:ext cx="9892553" cy="6333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153"/>
                <a:gridCol w="5643765"/>
                <a:gridCol w="913159"/>
                <a:gridCol w="1215476"/>
                <a:gridCol w="839132"/>
                <a:gridCol w="684868"/>
              </a:tblGrid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v]n d}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ns'b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qmd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Psn blnt dlxnf lhljsf]kfh{g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afnaflnsf tyf ckf+u ;DaGwL sfo{qmd ;+rfng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 sfg'gL ;r]tgf / a}b}lzs /f]huf/ ;DawL r]tgf clej[åL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vqLyf]s dlxnf ejg dd{t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x/]{ tTnf] sf8]F l/ª/f]8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ebf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u6L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kw]/f]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rfkaf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8f8fFyf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/]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8qm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237500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12500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af]u6L ufFp af6f] :t/f]GtL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kNnf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sf8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:t/f]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GtL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8f8f6f]n dfemf]6f]n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;'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sfsL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lxDkfO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{k !)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kf/Laf/L lgsf; b]lv 8fF8faf/L x'b} cr{n] a/sf] af]6 df]6/ af6f]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6'gLaf]6] vqLyf]s df]6/af6f] :t/f]GtL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/ft]8fF8f wf/f6f]n cfn8f8f x'b} nfdf6f]n df]6/af6f] :t/f]GtL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250000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237500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12500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sfsL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:t/f]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GtL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1200000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1140000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cfxfnju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l;+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;'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285000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15000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lrnfpg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s'jf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6\ofª\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h'u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l;+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6\ofª\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sL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200000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190000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1271628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१०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65960393"/>
              </p:ext>
            </p:extLst>
          </p:nvPr>
        </p:nvGraphicFramePr>
        <p:xfrm>
          <a:off x="13447" y="448225"/>
          <a:ext cx="9892553" cy="521205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153"/>
                <a:gridCol w="5105400"/>
                <a:gridCol w="1143000"/>
                <a:gridCol w="1219200"/>
                <a:gridCol w="1066800"/>
                <a:gridCol w="762000"/>
              </a:tblGrid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f7Ld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6«fG;kmd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afx'g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ufpF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{g ;'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jhf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a:tLsf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nfuL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6«fGkm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/d/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/b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u}/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Lufp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1fg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x'Fb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cfu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]bf]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efg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7s'/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hNs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afnxL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60000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57000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x/]{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bf3f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led;]g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fdb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;'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cfwfe't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jfn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lgdf0f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;'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/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6'gLaf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]6]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d;fg3f6</a:t>
                      </a:r>
                      <a:endParaRPr lang="en-US" sz="2000" u="none" strike="noStrike" kern="1200" dirty="0">
                        <a:solidFill>
                          <a:schemeClr val="dk1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x/]{ 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d;fg3f6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;'</a:t>
                      </a:r>
                      <a:r>
                        <a:rPr lang="en-US" sz="20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wf</a:t>
                      </a:r>
                      <a:r>
                        <a:rPr lang="en-US" sz="2000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s'n</a:t>
                      </a:r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b="1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hDdf</a:t>
                      </a:r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7000000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6650000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3110065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११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4851251"/>
              </p:ext>
            </p:extLst>
          </p:nvPr>
        </p:nvGraphicFramePr>
        <p:xfrm>
          <a:off x="13447" y="448225"/>
          <a:ext cx="9892553" cy="6333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153"/>
                <a:gridCol w="5643765"/>
                <a:gridCol w="913159"/>
                <a:gridCol w="1215476"/>
                <a:gridCol w="839132"/>
                <a:gridCol w="684868"/>
              </a:tblGrid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g;{/L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kmnf6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led6f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g;{/L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s6"Gh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O{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Gb|fjtL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flxyf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kmnf6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g;{/L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ljtf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9"ª]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fl7lsnf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af3df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8"d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|]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ufFp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lkknjf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9f8jf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kw]/f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=s=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vs{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b]p/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fln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vx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/]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170000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kf]v/] jfnljsf; jf6 /ftdf6]8fF8f PSn] ;8s lgdf{0f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tNnf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hfd'g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dflyNnf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b]lv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tNnf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dxfb]j6f/ PSn] O{Gb|fjtL lnˆ6 l;+rfO{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]v/]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kfTn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l;+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]n]{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hfd'g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l;+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flxyf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s6"Gh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l;+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dh'jf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ftfdf6f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s6"Gh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l;+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k}/]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l;Dn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l;+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pl-PL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ljtf{yf]s 7"nf]kw]/f l;+rfO{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66003145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११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73634413"/>
              </p:ext>
            </p:extLst>
          </p:nvPr>
        </p:nvGraphicFramePr>
        <p:xfrm>
          <a:off x="13447" y="448225"/>
          <a:ext cx="9892553" cy="62796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153"/>
                <a:gridCol w="5410200"/>
                <a:gridCol w="1066800"/>
                <a:gridCol w="1219200"/>
                <a:gridCol w="914400"/>
                <a:gridCol w="685800"/>
              </a:tblGrid>
              <a:tr h="2770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af3df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kx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LufFp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of]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8"d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|]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l;Dn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lnˆ6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of]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l;ds'jf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eujtLyfg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kFw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cbDdf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kmnf6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of]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kFw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of]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kFw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of]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l5ld6f;L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l5ln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u'Daf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8fF8f-hghftL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tkm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led]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/,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dfemL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;+:s[t ;+/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If0f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snfs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]Gb|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ejglgdf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led6f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237500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u"x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b]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jL:yfg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dlGb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led6f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zlxb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:d[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tLofq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k|ltIffno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51870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fd'bflos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k":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tsfno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cgnfO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{g ;'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rgf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s]Gb|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hgljsf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kflye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zzlSts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jfnjflnsf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nlIft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s|d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ckf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hghflt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g]t[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hgr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tgf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d'ns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{s\d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lËs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lx+;f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DjlGw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tflnd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149750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cu'jf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s[ifs Ps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lbg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tflnd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s'n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7000000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6459750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340250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97.1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50847455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१२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377848602"/>
              </p:ext>
            </p:extLst>
          </p:nvPr>
        </p:nvGraphicFramePr>
        <p:xfrm>
          <a:off x="13447" y="448225"/>
          <a:ext cx="9892553" cy="633357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153"/>
                <a:gridCol w="5643765"/>
                <a:gridCol w="913159"/>
                <a:gridCol w="1215476"/>
                <a:gridCol w="839132"/>
                <a:gridCol w="684868"/>
              </a:tblGrid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v]n d}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d8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\s]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ns'b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qmd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blnt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au'/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kfng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afnaflnsf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ckf+u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DaGwL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qmd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;+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rfng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sfg'gL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;r]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tgf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 a}b}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lzs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huf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DawL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r]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tgf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clej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åL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FfFufrf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5fk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r'lny'DsL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l8k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]l/Ë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2945000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5/5/] bf]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5fufFafg6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,sf]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lnˆ6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kflg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6\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ofªsL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: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k'/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nodf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6«; / 6\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{n]6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427500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k||x/L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k|ltIfno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aR5nfb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cfwfe't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hgsNof0f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cfwfe't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ejg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1fgHof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cfwfe't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v]n d}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gd'gf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hg;]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cwf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hghfu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cfwfe't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v]n d}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dlGb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334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20650" indent="0" algn="l" defTabSz="914400" rtl="0" eaLnBrk="1" fontAlgn="ctr" latinLnBrk="0" hangingPunct="1"/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sf]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n8f8f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pTtf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fo0fL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b]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1" i="0" u="none" strike="noStrike" kern="1200" dirty="0" err="1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dlGb</a:t>
                      </a:r>
                      <a:r>
                        <a:rPr lang="en-US" sz="2000" b="1" i="0" u="none" strike="noStrike" kern="1200" dirty="0">
                          <a:solidFill>
                            <a:srgbClr val="FF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i="0" u="none" strike="noStrike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FF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92599986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१२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281717012"/>
              </p:ext>
            </p:extLst>
          </p:nvPr>
        </p:nvGraphicFramePr>
        <p:xfrm>
          <a:off x="13447" y="448225"/>
          <a:ext cx="9892553" cy="1058776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153"/>
                <a:gridCol w="5181600"/>
                <a:gridCol w="1143000"/>
                <a:gridCol w="1219200"/>
                <a:gridCol w="914400"/>
                <a:gridCol w="838200"/>
              </a:tblGrid>
              <a:tr h="27701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hghfu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dflj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k|fljlws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lzIffno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kz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'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EoflS;g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34518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s'n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?=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7000000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6555000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345000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98.6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06130372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१३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042122"/>
              </p:ext>
            </p:extLst>
          </p:nvPr>
        </p:nvGraphicFramePr>
        <p:xfrm>
          <a:off x="13447" y="448225"/>
          <a:ext cx="9816352" cy="6257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1561"/>
                <a:gridCol w="5600292"/>
                <a:gridCol w="906125"/>
                <a:gridCol w="1206113"/>
                <a:gridCol w="832668"/>
                <a:gridCol w="679593"/>
              </a:tblGrid>
              <a:tr h="3360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k|ltIffno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jfut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u]6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s'08nf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– ‰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of8Ldf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pGgtL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sf]6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g/l;+ª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u|fleln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lkr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99777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68fF8f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]n– b]p/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fnL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pGgtL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fOufp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kFw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]/f–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fpg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pGgtL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68fF8f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–x/]{–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e'ne'n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]–g/\l;ª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pGgtL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-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]{_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jh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–/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ftdf6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pGgtL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242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}td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];]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8fF8f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pGgtL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;'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esGof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dfem6f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7f8fufp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+–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:t/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pGgtL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jh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–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cfFk3f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/L–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cf?vs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x'b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8JNof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ª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-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cf+u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kfrd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;]{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u'b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'{d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hUf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t'jf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l8nd'lg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kfnL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of]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h+un5fk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kFw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]/f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2529565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१३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0701053"/>
              </p:ext>
            </p:extLst>
          </p:nvPr>
        </p:nvGraphicFramePr>
        <p:xfrm>
          <a:off x="1" y="448225"/>
          <a:ext cx="9829799" cy="61813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/>
                <a:gridCol w="5791200"/>
                <a:gridCol w="838200"/>
                <a:gridCol w="1143000"/>
                <a:gridCol w="838200"/>
                <a:gridCol w="685799"/>
              </a:tblGrid>
              <a:tr h="20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kmon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u}/f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wf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jlhgL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le/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jh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7fF6L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cf+u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+: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44000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6000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h+un5fk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lnˆ6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fOufp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+–sf]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68fF8f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]/]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-l;+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jgfpg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],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]{,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psf:g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], ;f]lnª_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e'ne'n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/x]sf]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rh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k'/f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xof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]u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tfdfªx?sf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lrxfg8fFF8fx?nfO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Jojl:yt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 -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kf6L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{_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‰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of8L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3f6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Joj:yfkg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yfkfufp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+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sfnL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b]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dlGb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Jojzflos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jfv|fkfng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kfng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ls;fgnfO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xof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]u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Jojzflos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j+u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kfng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ls;fgnfO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xof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]u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x/}{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sfpn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l;+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sf7sf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x6fO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kmnfdsf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xfNg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6«fG;km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/d/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lxt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-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9'jfgLsf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nflu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_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165000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156750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8250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!# 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g+=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leqsf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Dk"0f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;'w/f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vr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237500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2438779043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534" name="Rectangle 7"/>
          <p:cNvSpPr>
            <a:spLocks noChangeArrowheads="1"/>
          </p:cNvSpPr>
          <p:nvPr/>
        </p:nvSpPr>
        <p:spPr bwMode="auto">
          <a:xfrm>
            <a:off x="0" y="52388"/>
            <a:ext cx="9906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>
              <a:spcBef>
                <a:spcPct val="0"/>
              </a:spcBef>
              <a:buFontTx/>
              <a:buNone/>
            </a:pPr>
            <a:r>
              <a:rPr lang="ne-NP" altLang="en-US" b="1" dirty="0">
                <a:solidFill>
                  <a:srgbClr val="00B050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रकम फ्रिज भएका शिर्षकहरु र फ्रिज रकम</a:t>
            </a:r>
            <a:endParaRPr lang="en-US" altLang="en-US" b="1" dirty="0">
              <a:solidFill>
                <a:srgbClr val="00B050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62535" name="Rectangle 3"/>
          <p:cNvSpPr>
            <a:spLocks noChangeArrowheads="1"/>
          </p:cNvSpPr>
          <p:nvPr/>
        </p:nvSpPr>
        <p:spPr bwMode="auto">
          <a:xfrm>
            <a:off x="4114800" y="636588"/>
            <a:ext cx="18859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2400" b="1" dirty="0" smtClean="0">
                <a:solidFill>
                  <a:srgbClr val="000000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चालु तर्फ</a:t>
            </a:r>
            <a:endParaRPr lang="en-US" altLang="en-US" sz="2400" b="1" dirty="0"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50347928"/>
              </p:ext>
            </p:extLst>
          </p:nvPr>
        </p:nvGraphicFramePr>
        <p:xfrm>
          <a:off x="152400" y="1137211"/>
          <a:ext cx="9525000" cy="525882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4762500"/>
                <a:gridCol w="2381250"/>
                <a:gridCol w="2381250"/>
              </a:tblGrid>
              <a:tr h="691589">
                <a:tc>
                  <a:txBody>
                    <a:bodyPr/>
                    <a:lstStyle/>
                    <a:p>
                      <a:pPr algn="ctr"/>
                      <a:r>
                        <a:rPr lang="ne-NP" sz="2800" dirty="0" smtClean="0">
                          <a:cs typeface="Kalimati" panose="00000400000000000000" pitchFamily="2"/>
                        </a:rPr>
                        <a:t>खर्च शिर्षक नं.</a:t>
                      </a:r>
                      <a:endParaRPr lang="en-US" sz="2800" dirty="0">
                        <a:cs typeface="Kalimati" panose="00000400000000000000" pitchFamily="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800" dirty="0" smtClean="0">
                          <a:cs typeface="Kalimati" panose="00000400000000000000" pitchFamily="2"/>
                        </a:rPr>
                        <a:t>खर्च शिर्षक</a:t>
                      </a:r>
                      <a:endParaRPr lang="en-US" sz="2800" dirty="0">
                        <a:cs typeface="Kalimati" panose="00000400000000000000" pitchFamily="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800" dirty="0" smtClean="0">
                          <a:cs typeface="Kalimati" panose="00000400000000000000" pitchFamily="2"/>
                        </a:rPr>
                        <a:t>फ्रिज रकम</a:t>
                      </a:r>
                      <a:endParaRPr lang="en-US" sz="2800" dirty="0">
                        <a:cs typeface="Kalimati" panose="00000400000000000000" pitchFamily="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241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NagarikNUM" pitchFamily="2" charset="0"/>
                          <a:cs typeface="Kalimati" panose="00000400000000000000" pitchFamily="2"/>
                        </a:rPr>
                        <a:t>8012193</a:t>
                      </a:r>
                      <a:endParaRPr lang="en-US" sz="4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नेपाल सरकार सशर्त अनुदान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1178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241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NagarikNUM" pitchFamily="2" charset="0"/>
                          <a:cs typeface="Kalimati" panose="00000400000000000000" pitchFamily="2"/>
                        </a:rPr>
                        <a:t>3650153</a:t>
                      </a:r>
                      <a:endParaRPr lang="en-US" sz="4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cs typeface="Kalimati" panose="00000400000000000000" pitchFamily="2"/>
                        </a:rPr>
                        <a:t>सामाजिक सुरक्षा 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5139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1522412">
                <a:tc>
                  <a:txBody>
                    <a:bodyPr/>
                    <a:lstStyle/>
                    <a:p>
                      <a:pPr algn="ctr"/>
                      <a:r>
                        <a:rPr lang="en-US" sz="4000" dirty="0" smtClean="0">
                          <a:latin typeface="NagarikNUM" pitchFamily="2" charset="0"/>
                          <a:cs typeface="Kalimati" panose="00000400000000000000" pitchFamily="2"/>
                        </a:rPr>
                        <a:t>3658193</a:t>
                      </a:r>
                      <a:endParaRPr lang="en-US" sz="4000" dirty="0"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 smtClean="0">
                          <a:cs typeface="Kalimati" panose="00000400000000000000" pitchFamily="2"/>
                        </a:rPr>
                        <a:t>LGCDP</a:t>
                      </a:r>
                      <a:endParaRPr lang="en-US" sz="2400" dirty="0">
                        <a:cs typeface="Kalimati" panose="00000400000000000000" pitchFamily="2"/>
                      </a:endParaRPr>
                    </a:p>
                  </a:txBody>
                  <a:tcPr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18.5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5" name="Rectangle 1"/>
          <p:cNvSpPr>
            <a:spLocks noChangeArrowheads="1"/>
          </p:cNvSpPr>
          <p:nvPr/>
        </p:nvSpPr>
        <p:spPr bwMode="auto">
          <a:xfrm>
            <a:off x="8512175" y="728664"/>
            <a:ext cx="1165225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ne-NP" altLang="en-US" sz="1800" dirty="0">
                <a:solidFill>
                  <a:srgbClr val="0000FF"/>
                </a:solidFill>
                <a:latin typeface="Times New Roman" panose="02020603050405020304" pitchFamily="18" charset="0"/>
                <a:ea typeface="Kalimati" panose="00000400000000000000" pitchFamily="2"/>
                <a:cs typeface="Kalimati" panose="00000400000000000000" pitchFamily="2"/>
              </a:rPr>
              <a:t>रु.हजारमा</a:t>
            </a:r>
            <a:endParaRPr lang="en-US" altLang="en-US" sz="1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१३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72520555"/>
              </p:ext>
            </p:extLst>
          </p:nvPr>
        </p:nvGraphicFramePr>
        <p:xfrm>
          <a:off x="0" y="416601"/>
          <a:ext cx="9829799" cy="642516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/>
                <a:gridCol w="5638800"/>
                <a:gridCol w="990600"/>
                <a:gridCol w="1143000"/>
                <a:gridCol w="838200"/>
                <a:gridCol w="685799"/>
              </a:tblGrid>
              <a:tr h="20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j8f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:t/Lo ;+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hfnx?nfO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g]t[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zzlQms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ljBdfg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;+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ljwfg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sfg'g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lgodfjnL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DalGw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tflnd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pknAw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u/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fpg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i7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gfu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Lsx?nfO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Ddfg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fdflhs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;+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utL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5'jf5't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hf+F8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S;L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h'jftf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w'd|kfg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n}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lËs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of}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glx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+;f,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dlxnf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lx+;f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cGTosf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;r]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tgfd'ns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qmd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k':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tfsfno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cWoog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s]Gb| ;+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rfng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s'08nf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dflj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z}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lIfs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qmd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cWoog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|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Joj:yfkg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142491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v]n d}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bfg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v]n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|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Joj:yfkg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hNs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sf]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68fF8f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;+Ë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]6/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af6f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8f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237500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kmf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kmfNg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efF8fx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? 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fVg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jf:Yo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jod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x?sf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]u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s'kf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]lift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jfnjflnsfx?sf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if0f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ue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jtL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dlxnf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-;'gf}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xhf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lbg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_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x?sf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if0f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8ssf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bfof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+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+,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ljBfno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xl/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ofnL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kjb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klx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/f]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lgoGq0fsf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Uofljog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jfn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r]s 8\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ofd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k|fylds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pkrf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ls6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 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fVg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78253233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१३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57489216"/>
              </p:ext>
            </p:extLst>
          </p:nvPr>
        </p:nvGraphicFramePr>
        <p:xfrm>
          <a:off x="0" y="416601"/>
          <a:ext cx="9829799" cy="492402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33400"/>
                <a:gridCol w="5486400"/>
                <a:gridCol w="1066800"/>
                <a:gridCol w="1143000"/>
                <a:gridCol w="914400"/>
                <a:gridCol w="685799"/>
              </a:tblGrid>
              <a:tr h="2014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hNs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sf]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68fF8f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8f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}7]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]6/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af6f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8f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237500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8s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gf6s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d'xnfO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]u -;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f:s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lts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fdfu|Lx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?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dfOqmf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kmf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]g,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fp08l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6d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dfbn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,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lutf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cflb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_ _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hflto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5'jf5't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dlxnf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lx+;f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cGTosf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nflu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j8f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:t/Lo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lqmof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ug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l8ªjf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]8{ 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fVg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fd'bflos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d]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nldnfk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s]Gb|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Joj:yfkg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afnd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lq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a8f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3f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if0f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;+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k'0f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[of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lxt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112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j8f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tl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/o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]6/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af6f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of]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hgf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gofF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s[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ifL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cleofg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xsf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/L ;+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Vyf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ln= sf]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ejg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lgdf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hNs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sf]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68fF8f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gl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Ë8fF8f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]6/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af6f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1260000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1197000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63000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41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l´gL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cf?jf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/L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cf?vs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x'Fb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}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8AofË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]6/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af6f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PDa'n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]G;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/b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Aoa:yfkg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2680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6Surendra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s'n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7000000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6608518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391482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6544309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१४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73300820"/>
              </p:ext>
            </p:extLst>
          </p:nvPr>
        </p:nvGraphicFramePr>
        <p:xfrm>
          <a:off x="13447" y="448225"/>
          <a:ext cx="9892553" cy="625738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96153"/>
                <a:gridCol w="5257800"/>
                <a:gridCol w="1299124"/>
                <a:gridCol w="1215476"/>
                <a:gridCol w="839132"/>
                <a:gridCol w="684868"/>
              </a:tblGrid>
              <a:tr h="336081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242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cl;g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ltgfv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´f]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n'Ë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lgdf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0f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fx'6f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cl;g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b]p/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fnL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9's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'/] v]t l;+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h's]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3f6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l;+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]v/L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kflg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cl;g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hnhn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l;rfO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kfOk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9f8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{g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l;rfFO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fufrf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88'jf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7f6L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sfnf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kq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fufrf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cl;g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r'gvgL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1600000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1520000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80000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7f6L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blnt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j:tL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cr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{n] 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cl;g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ltgfn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emf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nË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em'n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‰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of8L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da-DK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/flg6f/ l;:g]/L s]/fjf/L   df]6/af6f]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vs{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cfu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tfgnfpg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}/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]: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yfg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j:g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]t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ufFp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w}/]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6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chemeClr val="tx1"/>
                          </a:solidFill>
                          <a:effectLst/>
                          <a:latin typeface="NagarikNUM" pitchFamily="2" charset="0"/>
                        </a:rPr>
                        <a:t>15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da-DK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eLd6f/ cr{n] l;:g]/L df]6/af6f]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784340988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१४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8059139"/>
              </p:ext>
            </p:extLst>
          </p:nvPr>
        </p:nvGraphicFramePr>
        <p:xfrm>
          <a:off x="76200" y="509774"/>
          <a:ext cx="9740153" cy="625738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6969"/>
                <a:gridCol w="5176801"/>
                <a:gridCol w="1279110"/>
                <a:gridCol w="1196751"/>
                <a:gridCol w="826205"/>
                <a:gridCol w="674317"/>
              </a:tblGrid>
              <a:tr h="35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32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j6's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cr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{n]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9f8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s[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ifL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ldhf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18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da-DK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u}6f/ 88'jf uf]/]6f] af6f]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8f8fyf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]s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e'n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emf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n'Ë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fx'6f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]n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cl;g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j/sf]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]6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d'gL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lnˆ6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=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285000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u}/L v]t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kflg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s'jf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88'jf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e/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{t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em'n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v]n d}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l-NL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88'jf ejfgL z+s/ dflj ef}lts Aa:yfkg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570000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;]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ltb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cfwfe't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27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&gt;L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emdnf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b]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cfwfe't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ljBfno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ejg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28</a:t>
                      </a:r>
                      <a:endParaRPr lang="en-US" sz="2400" b="0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dlxnf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afnaflnsf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,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blnt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h]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i7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ckfË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hghflt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ljsf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;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29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fgL6f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b]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jLyfg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vfg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6\\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ofÍL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a]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blzs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/f]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huf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/ ;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DalHw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tflnd</a:t>
                      </a:r>
                      <a:r>
                        <a:rPr lang="en-US" sz="20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000" b="0" i="0" u="none" strike="noStrike" kern="1200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+mn-cs"/>
                        </a:rPr>
                        <a:t>k|lzIf0f</a:t>
                      </a:r>
                      <a:endParaRPr lang="en-US" sz="20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kern="120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47865019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वडा नं. १४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3936364"/>
              </p:ext>
            </p:extLst>
          </p:nvPr>
        </p:nvGraphicFramePr>
        <p:xfrm>
          <a:off x="76200" y="509774"/>
          <a:ext cx="9740153" cy="310507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86969"/>
                <a:gridCol w="4366031"/>
                <a:gridCol w="1600200"/>
                <a:gridCol w="1371600"/>
                <a:gridCol w="1066800"/>
                <a:gridCol w="748553"/>
              </a:tblGrid>
              <a:tr h="3500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=;+=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qmd÷of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hgfsf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gfd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1" u="none" strike="noStrike" dirty="0">
                          <a:effectLst/>
                          <a:latin typeface="Preeti" pitchFamily="2" charset="0"/>
                        </a:rPr>
                        <a:t>{ ?=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slG6h</a:t>
                      </a:r>
                      <a:r>
                        <a:rPr lang="en-US" sz="20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1" u="none" strike="noStrike" dirty="0" err="1" smtClean="0">
                          <a:effectLst/>
                          <a:latin typeface="Preeti" pitchFamily="2" charset="0"/>
                        </a:rPr>
                        <a:t>G;L</a:t>
                      </a:r>
                      <a:endParaRPr lang="en-US" sz="20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2000" b="1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k|ult</a:t>
                      </a:r>
                      <a:r>
                        <a:rPr lang="en-US" sz="2000" b="1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Ü</a:t>
                      </a:r>
                      <a:endParaRPr lang="en-US" sz="2000" b="1" i="0" u="none" strike="noStrike" dirty="0" smtClean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3406" marR="3406" marT="3406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90832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31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fFufrf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]s /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fgL6f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/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c;Lg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r'gvfgL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]=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=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32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fdflhs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d]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nldnfk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qmd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47500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33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: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jf:Yo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Aoj:yfkg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142500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7500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34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‰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of8L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dR5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kfng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qmd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190000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35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pGgt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ljp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cu'jf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s[ifs ;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d'xnfO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cg'bfg</a:t>
                      </a:r>
                      <a:endParaRPr lang="en-US" sz="20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95000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36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9f9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jg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kfn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6f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]n ,k}/]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ltgcfn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6f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]n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ljw't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0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h88fg</a:t>
                      </a:r>
                      <a:r>
                        <a:rPr lang="en-US" sz="2000" b="0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285000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15000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0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94039">
                <a:tc>
                  <a:txBody>
                    <a:bodyPr/>
                    <a:lstStyle/>
                    <a:p>
                      <a:pPr algn="ctr" fontAlgn="b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 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l" fontAlgn="ctr"/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s'n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000" b="1" i="0" u="none" strike="noStrike" dirty="0" err="1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hDdf</a:t>
                      </a:r>
                      <a:r>
                        <a:rPr lang="en-US" sz="2000" b="1" i="0" u="none" strike="noStrike" dirty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</a:rPr>
                        <a:t> 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7000000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6650000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350000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</a:rPr>
                        <a:t>100</a:t>
                      </a:r>
                    </a:p>
                  </a:txBody>
                  <a:tcPr marL="9525" marR="9525" marT="9525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375929144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00110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0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योजना प्रगति विवरण (एकमुस्ट)</a:t>
            </a:r>
            <a:endParaRPr lang="ne-NP" altLang="en-US" sz="20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4835126"/>
              </p:ext>
            </p:extLst>
          </p:nvPr>
        </p:nvGraphicFramePr>
        <p:xfrm>
          <a:off x="1" y="509774"/>
          <a:ext cx="9905998" cy="6195819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8195"/>
                <a:gridCol w="2100548"/>
                <a:gridCol w="1987167"/>
                <a:gridCol w="1987167"/>
                <a:gridCol w="1718631"/>
                <a:gridCol w="1414290"/>
              </a:tblGrid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वडा नं.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जम्मा विनियोजित रकम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जम्मा खर्च 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खर्च नभएको रकम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कन्टिनजेन्सी रकम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प्रगति %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6228067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671933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98.57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6650000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350000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100.00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6351028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275000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373972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96.07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४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6631599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368401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100.00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6638770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361230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100.00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६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6466117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433883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98.57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७</a:t>
                      </a:r>
                      <a:endParaRPr lang="ne-NP" sz="2000" b="0" i="0" u="none" strike="noStrike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6644551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355449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100.00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८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6512250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487750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100.00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९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6354000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270000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376000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96.14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6650000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350000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100.00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११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6459750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340250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97.14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१२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6555000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345000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98.57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१३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6608518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391482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100.00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833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१४</a:t>
                      </a:r>
                      <a:endParaRPr lang="ne-NP" sz="20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7000000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6650000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0" i="0" u="none" strike="noStrike" dirty="0" smtClean="0">
                          <a:solidFill>
                            <a:schemeClr val="dk1"/>
                          </a:solidFill>
                          <a:effectLst/>
                          <a:latin typeface="NagarikNUM" pitchFamily="2" charset="0"/>
                        </a:rPr>
                        <a:t>0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350000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100.00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20869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जम्मा</a:t>
                      </a: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  <a:latin typeface="NagarikNUM" pitchFamily="2" charset="0"/>
                        </a:rPr>
                        <a:t>98000000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  <a:latin typeface="NagarikNUM" pitchFamily="2" charset="0"/>
                        </a:rPr>
                        <a:t>91399650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>
                          <a:effectLst/>
                          <a:latin typeface="NagarikNUM" pitchFamily="2" charset="0"/>
                        </a:rPr>
                        <a:t>1045000</a:t>
                      </a:r>
                      <a:endParaRPr lang="en-US" sz="24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NagarikNUM" pitchFamily="2" charset="0"/>
                        </a:rPr>
                        <a:t>5555350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>
                          <a:effectLst/>
                          <a:latin typeface="NagarikNUM" pitchFamily="2" charset="0"/>
                        </a:rPr>
                        <a:t>98.93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308" marR="8308" marT="8308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7213758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Chart 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4582035"/>
              </p:ext>
            </p:extLst>
          </p:nvPr>
        </p:nvGraphicFramePr>
        <p:xfrm>
          <a:off x="-25400" y="0"/>
          <a:ext cx="9931400" cy="685800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329642346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" name="Chart 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22779841"/>
              </p:ext>
            </p:extLst>
          </p:nvPr>
        </p:nvGraphicFramePr>
        <p:xfrm>
          <a:off x="0" y="0"/>
          <a:ext cx="9906000" cy="685799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val="1859901977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76200" y="48109"/>
            <a:ext cx="9829800" cy="461665"/>
          </a:xfrm>
          <a:prstGeom prst="rect">
            <a:avLst/>
          </a:prstGeom>
          <a:ln>
            <a:noFill/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 algn="ctr" eaLnBrk="1" hangingPunct="1">
              <a:defRPr/>
            </a:pPr>
            <a:r>
              <a:rPr lang="ne-NP" altLang="en-US" sz="2400" b="1" dirty="0" smtClean="0">
                <a:solidFill>
                  <a:srgbClr val="00B050"/>
                </a:solidFill>
                <a:latin typeface="Arial" panose="020B0604020202020204" pitchFamily="34" charset="0"/>
                <a:cs typeface="Kalimati" panose="00000400000000000000" pitchFamily="2"/>
              </a:rPr>
              <a:t>अन्य योजनाहरु</a:t>
            </a:r>
            <a:endParaRPr lang="ne-NP" altLang="en-US" sz="2400" b="1" dirty="0">
              <a:solidFill>
                <a:srgbClr val="00B050"/>
              </a:solidFill>
              <a:latin typeface="Arial" panose="020B0604020202020204" pitchFamily="34" charset="0"/>
              <a:cs typeface="Kalimati" panose="00000400000000000000" pitchFamily="2"/>
            </a:endParaRPr>
          </a:p>
        </p:txBody>
      </p:sp>
      <p:graphicFrame>
        <p:nvGraphicFramePr>
          <p:cNvPr id="2" name="Table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783413300"/>
              </p:ext>
            </p:extLst>
          </p:nvPr>
        </p:nvGraphicFramePr>
        <p:xfrm>
          <a:off x="76201" y="762000"/>
          <a:ext cx="9601200" cy="5791199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1019507"/>
                <a:gridCol w="6678752"/>
                <a:gridCol w="1902941"/>
              </a:tblGrid>
              <a:tr h="994749"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क्र.सं.</a:t>
                      </a:r>
                      <a:endParaRPr lang="en-US" sz="2400" dirty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40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योजनाको शिर्षक</a:t>
                      </a:r>
                      <a:endParaRPr lang="en-US" sz="2400" dirty="0" smtClean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dirty="0" smtClean="0">
                          <a:solidFill>
                            <a:schemeClr val="tx1"/>
                          </a:solidFill>
                          <a:cs typeface="Kalimati" panose="00000400000000000000" pitchFamily="2"/>
                        </a:rPr>
                        <a:t>बजेट रकम</a:t>
                      </a:r>
                      <a:endParaRPr lang="en-US" sz="2400" dirty="0">
                        <a:solidFill>
                          <a:schemeClr val="tx1"/>
                        </a:solidFill>
                        <a:cs typeface="Kalimati" panose="00000400000000000000" pitchFamily="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1193698">
                <a:tc>
                  <a:txBody>
                    <a:bodyPr/>
                    <a:lstStyle/>
                    <a:p>
                      <a:pPr algn="ctr"/>
                      <a:r>
                        <a:rPr lang="ne-NP" sz="4000" b="1" kern="1200" dirty="0" smtClean="0">
                          <a:solidFill>
                            <a:schemeClr val="dk1"/>
                          </a:solidFill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१</a:t>
                      </a:r>
                      <a:endParaRPr lang="en-US" sz="4000" b="1" kern="1200" dirty="0">
                        <a:solidFill>
                          <a:schemeClr val="dk1"/>
                        </a:solidFill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4000" b="1" kern="1200" dirty="0">
                          <a:solidFill>
                            <a:schemeClr val="dk1"/>
                          </a:solidFill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१४ वटै वडामा इन्टरनेट जडान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500000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2010221">
                <a:tc>
                  <a:txBody>
                    <a:bodyPr/>
                    <a:lstStyle/>
                    <a:p>
                      <a:pPr algn="ctr"/>
                      <a:r>
                        <a:rPr lang="ne-NP" sz="4000" b="1" kern="1200" dirty="0" smtClean="0">
                          <a:solidFill>
                            <a:schemeClr val="dk1"/>
                          </a:solidFill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२</a:t>
                      </a:r>
                      <a:endParaRPr lang="en-US" sz="4000" b="1" kern="1200" dirty="0">
                        <a:solidFill>
                          <a:schemeClr val="dk1"/>
                        </a:solidFill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4000" b="1" kern="1200" dirty="0" smtClean="0">
                          <a:solidFill>
                            <a:schemeClr val="dk1"/>
                          </a:solidFill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प्रदेश स्तरीय साहित्य गोष्ठी (कर्मचारी </a:t>
                      </a:r>
                      <a:r>
                        <a:rPr lang="ne-NP" sz="4000" b="1" kern="1200" dirty="0">
                          <a:solidFill>
                            <a:schemeClr val="dk1"/>
                          </a:solidFill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मिलन </a:t>
                      </a:r>
                      <a:r>
                        <a:rPr lang="ne-NP" sz="4000" b="1" kern="1200" dirty="0" smtClean="0">
                          <a:solidFill>
                            <a:schemeClr val="dk1"/>
                          </a:solidFill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केन्द्र द्वारा आयोजित) </a:t>
                      </a:r>
                      <a:endParaRPr lang="ne-NP" sz="4000" b="1" kern="1200" dirty="0">
                        <a:solidFill>
                          <a:schemeClr val="dk1"/>
                        </a:solidFill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110000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92531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4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जम्मा</a:t>
                      </a:r>
                      <a:endParaRPr lang="ne-NP" sz="40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just" fontAlgn="ctr"/>
                      <a:endParaRPr lang="ne-NP" sz="1800" b="1" kern="1200" dirty="0">
                        <a:solidFill>
                          <a:schemeClr val="dk1"/>
                        </a:solidFill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4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610000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145904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itle 2"/>
          <p:cNvSpPr>
            <a:spLocks noGrp="1"/>
          </p:cNvSpPr>
          <p:nvPr>
            <p:ph type="ctrTitle"/>
          </p:nvPr>
        </p:nvSpPr>
        <p:spPr>
          <a:xfrm>
            <a:off x="381000" y="1295400"/>
            <a:ext cx="9029700" cy="3127374"/>
          </a:xfrm>
        </p:spPr>
        <p:txBody>
          <a:bodyPr/>
          <a:lstStyle/>
          <a:p>
            <a:pPr eaLnBrk="1" fontAlgn="b" hangingPunct="1"/>
            <a:r>
              <a:rPr lang="en-US" sz="5400" b="1" dirty="0" err="1">
                <a:solidFill>
                  <a:srgbClr val="FF0000"/>
                </a:solidFill>
                <a:latin typeface="3sewa" panose="00000400000000000000" pitchFamily="2" charset="0"/>
              </a:rPr>
              <a:t>rf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}</a:t>
            </a:r>
            <a:r>
              <a:rPr lang="en-US" sz="5400" b="1" dirty="0" err="1">
                <a:solidFill>
                  <a:srgbClr val="FF0000"/>
                </a:solidFill>
                <a:latin typeface="3sewa" panose="00000400000000000000" pitchFamily="2" charset="0"/>
              </a:rPr>
              <a:t>tf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/f ;</a:t>
            </a:r>
            <a:r>
              <a:rPr lang="en-US" sz="5400" b="1" dirty="0" err="1">
                <a:solidFill>
                  <a:srgbClr val="FF0000"/>
                </a:solidFill>
                <a:latin typeface="3sewa" panose="00000400000000000000" pitchFamily="2" charset="0"/>
              </a:rPr>
              <a:t>fFufrf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]</a:t>
            </a:r>
            <a:r>
              <a:rPr lang="en-US" sz="5400" b="1" dirty="0" err="1">
                <a:solidFill>
                  <a:srgbClr val="FF0000"/>
                </a:solidFill>
                <a:latin typeface="3sewa" panose="00000400000000000000" pitchFamily="2" charset="0"/>
              </a:rPr>
              <a:t>su9L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3sewa" panose="00000400000000000000" pitchFamily="2" charset="0"/>
              </a:rPr>
              <a:t>gu</a:t>
            </a:r>
            <a:r>
              <a:rPr lang="en-US" sz="5400" b="1" dirty="0" smtClean="0">
                <a:solidFill>
                  <a:srgbClr val="FF0000"/>
                </a:solidFill>
                <a:latin typeface="3sewa" panose="00000400000000000000" pitchFamily="2" charset="0"/>
              </a:rPr>
              <a:t>/</a:t>
            </a:r>
            <a:r>
              <a:rPr lang="en-US" sz="5400" b="1" dirty="0" err="1" smtClean="0">
                <a:solidFill>
                  <a:srgbClr val="FF0000"/>
                </a:solidFill>
                <a:latin typeface="3sewa" panose="00000400000000000000" pitchFamily="2" charset="0"/>
              </a:rPr>
              <a:t>kflnsfsf</a:t>
            </a:r>
            <a:r>
              <a:rPr lang="en-US" sz="5400" b="1" dirty="0" smtClean="0">
                <a:solidFill>
                  <a:srgbClr val="FF0000"/>
                </a:solidFill>
                <a:latin typeface="3sewa" panose="00000400000000000000" pitchFamily="2" charset="0"/>
              </a:rPr>
              <a:t>]</a:t>
            </a:r>
            <a:r>
              <a:rPr lang="en-US" sz="5400" dirty="0">
                <a:solidFill>
                  <a:srgbClr val="FF0000"/>
                </a:solidFill>
                <a:latin typeface="3sewa" panose="00000400000000000000" pitchFamily="2" charset="0"/>
              </a:rPr>
              <a:t/>
            </a:r>
            <a:br>
              <a:rPr lang="en-US" sz="5400" dirty="0">
                <a:solidFill>
                  <a:srgbClr val="FF0000"/>
                </a:solidFill>
                <a:latin typeface="3sewa" panose="00000400000000000000" pitchFamily="2" charset="0"/>
              </a:rPr>
            </a:br>
            <a:r>
              <a:rPr lang="en-US" sz="5400" b="1" dirty="0" err="1">
                <a:solidFill>
                  <a:srgbClr val="FF0000"/>
                </a:solidFill>
                <a:latin typeface="3sewa" panose="00000400000000000000" pitchFamily="2" charset="0"/>
              </a:rPr>
              <a:t>sfof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{no ;~</a:t>
            </a:r>
            <a:r>
              <a:rPr lang="en-US" sz="5400" b="1" dirty="0" err="1">
                <a:solidFill>
                  <a:srgbClr val="FF0000"/>
                </a:solidFill>
                <a:latin typeface="3sewa" panose="00000400000000000000" pitchFamily="2" charset="0"/>
              </a:rPr>
              <a:t>rfng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3sewa" panose="00000400000000000000" pitchFamily="2" charset="0"/>
              </a:rPr>
              <a:t>tkm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{ </a:t>
            </a:r>
            <a:r>
              <a:rPr lang="en-US" sz="5400" b="1" dirty="0" err="1">
                <a:solidFill>
                  <a:srgbClr val="FF0000"/>
                </a:solidFill>
                <a:latin typeface="3sewa" panose="00000400000000000000" pitchFamily="2" charset="0"/>
              </a:rPr>
              <a:t>cf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=j= </a:t>
            </a:r>
            <a:r>
              <a:rPr lang="en-US" sz="5400" b="1" dirty="0" smtClean="0">
                <a:solidFill>
                  <a:srgbClr val="FF0000"/>
                </a:solidFill>
                <a:latin typeface="3sewa" panose="00000400000000000000" pitchFamily="2" charset="0"/>
              </a:rPr>
              <a:t>@)&amp;$÷&amp;% 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sf] </a:t>
            </a:r>
            <a:r>
              <a:rPr lang="en-US" sz="5400" b="1" dirty="0" err="1">
                <a:solidFill>
                  <a:srgbClr val="FF0000"/>
                </a:solidFill>
                <a:latin typeface="3sewa" panose="00000400000000000000" pitchFamily="2" charset="0"/>
              </a:rPr>
              <a:t>cfo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 </a:t>
            </a:r>
            <a:r>
              <a:rPr lang="en-US" sz="5400" b="1" dirty="0" err="1">
                <a:solidFill>
                  <a:srgbClr val="FF0000"/>
                </a:solidFill>
                <a:latin typeface="3sewa" panose="00000400000000000000" pitchFamily="2" charset="0"/>
              </a:rPr>
              <a:t>Aofo</a:t>
            </a:r>
            <a:r>
              <a:rPr lang="en-US" sz="5400" b="1" dirty="0">
                <a:solidFill>
                  <a:srgbClr val="FF0000"/>
                </a:solidFill>
                <a:latin typeface="3sewa" panose="00000400000000000000" pitchFamily="2" charset="0"/>
              </a:rPr>
              <a:t> </a:t>
            </a:r>
            <a:r>
              <a:rPr lang="en-US" sz="5400" b="1" dirty="0" err="1" smtClean="0">
                <a:solidFill>
                  <a:srgbClr val="FF0000"/>
                </a:solidFill>
                <a:latin typeface="3sewa" panose="00000400000000000000" pitchFamily="2" charset="0"/>
              </a:rPr>
              <a:t>ljj</a:t>
            </a:r>
            <a:r>
              <a:rPr lang="en-US" sz="5400" b="1" dirty="0" smtClean="0">
                <a:solidFill>
                  <a:srgbClr val="FF0000"/>
                </a:solidFill>
                <a:latin typeface="3sewa" panose="00000400000000000000" pitchFamily="2" charset="0"/>
              </a:rPr>
              <a:t>/</a:t>
            </a:r>
            <a:r>
              <a:rPr lang="en-US" sz="5400" b="1" dirty="0" err="1" smtClean="0">
                <a:solidFill>
                  <a:srgbClr val="FF0000"/>
                </a:solidFill>
                <a:latin typeface="3sewa" panose="00000400000000000000" pitchFamily="2" charset="0"/>
              </a:rPr>
              <a:t>0f</a:t>
            </a:r>
            <a:endParaRPr lang="en-US" sz="5400" b="1" dirty="0">
              <a:solidFill>
                <a:srgbClr val="FF0000"/>
              </a:solidFill>
              <a:latin typeface="3sewa" panose="00000400000000000000" pitchFamily="2" charset="0"/>
              <a:cs typeface="Kalimati" panose="00000400000000000000" pitchFamily="2"/>
            </a:endParaRPr>
          </a:p>
        </p:txBody>
      </p:sp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3E6B3B88-C407-4508-9CEB-2C83DF478648}" type="slidenum">
              <a:rPr lang="en-US" altLang="en-US" smtClean="0"/>
              <a:pPr>
                <a:defRPr/>
              </a:pPr>
              <a:t>90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004407219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77332" y="6096000"/>
            <a:ext cx="9549092" cy="589990"/>
          </a:xfrm>
        </p:spPr>
        <p:txBody>
          <a:bodyPr anchor="ctr">
            <a:noAutofit/>
          </a:bodyPr>
          <a:lstStyle/>
          <a:p>
            <a:pPr algn="just">
              <a:lnSpc>
                <a:spcPct val="150000"/>
              </a:lnSpc>
            </a:pPr>
            <a:r>
              <a:rPr lang="ne-NP" sz="1600" b="1" dirty="0">
                <a:solidFill>
                  <a:srgbClr val="002060"/>
                </a:solidFill>
                <a:cs typeface="Kalimati" panose="00000400000000000000" pitchFamily="2"/>
              </a:rPr>
              <a:t>पुनश्च</a:t>
            </a:r>
            <a:r>
              <a:rPr lang="en-US" sz="1600" b="1" dirty="0">
                <a:solidFill>
                  <a:srgbClr val="002060"/>
                </a:solidFill>
                <a:cs typeface="Kalimati" panose="00000400000000000000" pitchFamily="2"/>
              </a:rPr>
              <a:t> </a:t>
            </a:r>
            <a:r>
              <a:rPr lang="ne-NP" sz="1600" b="1" dirty="0">
                <a:solidFill>
                  <a:srgbClr val="002060"/>
                </a:solidFill>
                <a:cs typeface="Kalimati" panose="00000400000000000000" pitchFamily="2"/>
              </a:rPr>
              <a:t>: जन्म दर्ता, विवाह दर्ता, कुटपिट, जग्गा सम्बन्धी, पानी मुहान, लेनदेन, सडक बाटो, सम्बन्ध बिच्छेद, क्षति पूर्ति, घरेनु हिंसा, गाली गलौच, किस्ता (आर्थिक) घरायसी विवाद</a:t>
            </a:r>
            <a:endParaRPr lang="en-US" sz="1600" b="1" dirty="0">
              <a:solidFill>
                <a:srgbClr val="002060"/>
              </a:solidFill>
              <a:cs typeface="Kalimati" panose="00000400000000000000" pitchFamily="2"/>
            </a:endParaRPr>
          </a:p>
        </p:txBody>
      </p:sp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163885" y="2238095"/>
            <a:ext cx="9439837" cy="2589399"/>
          </a:xfrm>
        </p:spPr>
        <p:txBody>
          <a:bodyPr anchor="ctr">
            <a:noAutofit/>
          </a:bodyPr>
          <a:lstStyle/>
          <a:p>
            <a:pPr>
              <a:lnSpc>
                <a:spcPct val="150000"/>
              </a:lnSpc>
            </a:pPr>
            <a:r>
              <a:rPr lang="ne-NP" sz="3900" b="1" dirty="0">
                <a:solidFill>
                  <a:srgbClr val="002060"/>
                </a:solidFill>
                <a:cs typeface="Kalimati" panose="00000400000000000000" pitchFamily="2"/>
              </a:rPr>
              <a:t>मेलमिलाप कुल संख्या : ७६</a:t>
            </a:r>
            <a:br>
              <a:rPr lang="ne-NP" sz="3900" b="1" dirty="0">
                <a:solidFill>
                  <a:srgbClr val="002060"/>
                </a:solidFill>
                <a:cs typeface="Kalimati" panose="00000400000000000000" pitchFamily="2"/>
              </a:rPr>
            </a:br>
            <a:r>
              <a:rPr lang="ne-NP" sz="3900" b="1" dirty="0">
                <a:solidFill>
                  <a:srgbClr val="002060"/>
                </a:solidFill>
                <a:cs typeface="Kalimati" panose="00000400000000000000" pitchFamily="2"/>
              </a:rPr>
              <a:t>निर्णय भएको : ८ वटा</a:t>
            </a:r>
            <a:br>
              <a:rPr lang="ne-NP" sz="3900" b="1" dirty="0">
                <a:solidFill>
                  <a:srgbClr val="002060"/>
                </a:solidFill>
                <a:cs typeface="Kalimati" panose="00000400000000000000" pitchFamily="2"/>
              </a:rPr>
            </a:br>
            <a:r>
              <a:rPr lang="ne-NP" sz="3900" b="1" dirty="0">
                <a:solidFill>
                  <a:srgbClr val="002060"/>
                </a:solidFill>
                <a:cs typeface="Kalimati" panose="00000400000000000000" pitchFamily="2"/>
              </a:rPr>
              <a:t>अदालत पठाएको : ४ वटा</a:t>
            </a:r>
            <a:endParaRPr lang="en-US" sz="3900" b="1" dirty="0">
              <a:solidFill>
                <a:srgbClr val="002060"/>
              </a:solidFill>
              <a:cs typeface="Kalimati" panose="00000400000000000000" pitchFamily="2"/>
            </a:endParaRPr>
          </a:p>
        </p:txBody>
      </p:sp>
      <p:sp>
        <p:nvSpPr>
          <p:cNvPr id="5" name="Subtitle 2"/>
          <p:cNvSpPr txBox="1">
            <a:spLocks/>
          </p:cNvSpPr>
          <p:nvPr/>
        </p:nvSpPr>
        <p:spPr>
          <a:xfrm>
            <a:off x="177332" y="1294732"/>
            <a:ext cx="9549092" cy="589990"/>
          </a:xfrm>
          <a:prstGeom prst="rect">
            <a:avLst/>
          </a:prstGeom>
        </p:spPr>
        <p:txBody>
          <a:bodyPr vert="horz" lIns="74295" tIns="37148" rIns="74295" bIns="37148" rtlCol="0" anchor="ctr">
            <a:noAutofit/>
          </a:bodyPr>
          <a:lstStyle>
            <a:lvl1pPr marL="0" indent="0" algn="ctr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ctr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50000"/>
              </a:lnSpc>
            </a:pPr>
            <a:r>
              <a:rPr lang="ne-NP" sz="2000" b="1" dirty="0">
                <a:solidFill>
                  <a:srgbClr val="002060"/>
                </a:solidFill>
                <a:latin typeface="+mj-lt"/>
                <a:ea typeface="+mj-ea"/>
                <a:cs typeface="Kalimati" panose="00000400000000000000" pitchFamily="2"/>
              </a:rPr>
              <a:t>न्ययिक समितिवाट सम्पादन भएका मुद्दा तथा विवादहरु</a:t>
            </a:r>
            <a:endParaRPr lang="en-US" sz="2000" b="1" dirty="0">
              <a:solidFill>
                <a:srgbClr val="002060"/>
              </a:solidFill>
              <a:latin typeface="+mj-lt"/>
              <a:ea typeface="+mj-ea"/>
              <a:cs typeface="Kalimati" panose="00000400000000000000" pitchFamily="2"/>
            </a:endParaRPr>
          </a:p>
        </p:txBody>
      </p:sp>
      <p:sp>
        <p:nvSpPr>
          <p:cNvPr id="2" name="Rectangle 1"/>
          <p:cNvSpPr/>
          <p:nvPr/>
        </p:nvSpPr>
        <p:spPr>
          <a:xfrm>
            <a:off x="0" y="234295"/>
            <a:ext cx="9906000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ne-NP" sz="5400" b="1" dirty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cs typeface="Kalimati" panose="00000400000000000000" pitchFamily="2"/>
              </a:rPr>
              <a:t>न्ययिक समिति तर्फ</a:t>
            </a:r>
            <a:endParaRPr lang="en-US" sz="54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64174340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7378082"/>
              </p:ext>
            </p:extLst>
          </p:nvPr>
        </p:nvGraphicFramePr>
        <p:xfrm>
          <a:off x="0" y="10"/>
          <a:ext cx="9905999" cy="6781788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0097"/>
                <a:gridCol w="3840503"/>
                <a:gridCol w="1715057"/>
                <a:gridCol w="1755179"/>
                <a:gridCol w="1635163"/>
              </a:tblGrid>
              <a:tr h="37676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rf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}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tf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/f ;</a:t>
                      </a:r>
                      <a:r>
                        <a:rPr lang="en-US" sz="2400" b="1" u="none" strike="noStrike" dirty="0" err="1" smtClean="0">
                          <a:effectLst/>
                          <a:latin typeface="Preeti" pitchFamily="2" charset="0"/>
                        </a:rPr>
                        <a:t>fFufrf</a:t>
                      </a: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</a:rPr>
                        <a:t>]</a:t>
                      </a:r>
                      <a:r>
                        <a:rPr lang="en-US" sz="2400" b="1" u="none" strike="noStrike" dirty="0" err="1" smtClean="0">
                          <a:effectLst/>
                          <a:latin typeface="Preeti" pitchFamily="2" charset="0"/>
                        </a:rPr>
                        <a:t>su9L</a:t>
                      </a:r>
                      <a:r>
                        <a:rPr lang="en-US" sz="2400" b="1" u="none" strike="noStrike" dirty="0" smtClean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gu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kflnsf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766">
                <a:tc gridSpan="5"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sfof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{no ;~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rfng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tkm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cf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=j= @)&amp;$÷&amp;% sf]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cfo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Aofo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7676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l;=g++=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4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jflif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24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jh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]6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jflif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24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{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afFsL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/</a:t>
                      </a:r>
                      <a:r>
                        <a:rPr lang="en-US" sz="2400" b="1" u="none" strike="noStrike" dirty="0" err="1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400" b="1" u="none" strike="noStrike" dirty="0">
                          <a:solidFill>
                            <a:schemeClr val="tx1"/>
                          </a:solidFill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400" b="1" i="0" u="none" strike="noStrike" dirty="0">
                        <a:solidFill>
                          <a:schemeClr val="tx1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kbflwsf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kfl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/&gt;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flds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;'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ljwf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4,500,000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4,420,000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80,000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tna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sd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/L</a:t>
                      </a: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17,500,000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17,125,204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374,796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sd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ljdf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lk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||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ldod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200,000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140,000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60,000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sd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kbk"lt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: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yflgo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eQf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400,000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263,835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136,165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24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dx+uL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eQf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1,000,000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888,076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111,924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lkmN8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eQf÷a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}7s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eQf÷j8f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a}7s ;d]t</a:t>
                      </a: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6,000,000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5,850,000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150,000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sd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]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zfs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500,000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442,500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57,500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kfgL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ljh'nL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dxz'n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500,000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500,000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;~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 ;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xz'n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OG6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/g]6 ;d]t</a:t>
                      </a: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600,000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596,309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3,691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3/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ef8f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j8f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;d]t</a:t>
                      </a: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2,200,000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1,630,499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569,501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cGo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ef8f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450,000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428,000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22,000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O{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Gwg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1,000,000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632,940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367,060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;~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rfng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dd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{t </a:t>
                      </a:r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vr</a:t>
                      </a:r>
                      <a:r>
                        <a:rPr lang="en-US" sz="24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1,550,000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1,493,855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56,145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766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4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jLdf</a:t>
                      </a:r>
                      <a:endParaRPr lang="en-US" sz="24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>
                          <a:effectLst/>
                          <a:latin typeface="NagarikNUM" pitchFamily="2" charset="0"/>
                        </a:rPr>
                        <a:t>       </a:t>
                      </a:r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250,000 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230,276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u="none" strike="noStrike" dirty="0" smtClean="0">
                          <a:effectLst/>
                          <a:latin typeface="NagarikNUM" pitchFamily="2" charset="0"/>
                        </a:rPr>
                        <a:t>19,724</a:t>
                      </a:r>
                      <a:endParaRPr lang="en-US" sz="24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85380109"/>
              </p:ext>
            </p:extLst>
          </p:nvPr>
        </p:nvGraphicFramePr>
        <p:xfrm>
          <a:off x="0" y="-114125"/>
          <a:ext cx="9905999" cy="697212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762000"/>
                <a:gridCol w="3429000"/>
                <a:gridCol w="2133600"/>
                <a:gridCol w="1946236"/>
                <a:gridCol w="1635163"/>
              </a:tblGrid>
              <a:tr h="376526"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l;=g++=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{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ljj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/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0f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jflif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jh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]6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jflif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{s 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vr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{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afFsL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 /</a:t>
                      </a:r>
                      <a:r>
                        <a:rPr lang="en-US" sz="2400" b="1" u="none" strike="noStrike" dirty="0" err="1">
                          <a:effectLst/>
                          <a:latin typeface="Preeti" pitchFamily="2" charset="0"/>
                        </a:rPr>
                        <a:t>sd</a:t>
                      </a:r>
                      <a:r>
                        <a:rPr lang="en-US" sz="2400" b="1" u="none" strike="noStrike" dirty="0">
                          <a:effectLst/>
                          <a:latin typeface="Preeti" pitchFamily="2" charset="0"/>
                        </a:rPr>
                        <a:t> ?=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fontAlgn="ctr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sfof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{no 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DjlGw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vr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6,000,000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4,963,903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1,036,097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g]]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6jls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{Ë / ;ˆ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6jo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Aoa:yfkg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300,000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221,650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78,350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18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kqklqsf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, ;"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rgf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lj1fkg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,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k|sfzg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1,000,000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1,000,000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19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k':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ts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fdfu|L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5,500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94,500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O{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Gwg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cGo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k|of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]hg</a:t>
                      </a: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150,000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120,375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29,625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21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;]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k/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fdz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200,000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198,000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2,000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22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cGo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;]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z'Ns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200,000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200,000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23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sd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/L </a:t>
                      </a:r>
                      <a:r>
                        <a:rPr lang="en-US" sz="22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tflnd÷sfo</a:t>
                      </a:r>
                      <a:r>
                        <a:rPr lang="en-US" sz="2200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200" u="none" strike="noStrike" kern="1200" dirty="0" err="1" smtClean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qmd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250,000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201,000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49,000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24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qmd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vr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800,000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788,170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11,830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cf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}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ifwL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vl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/b</a:t>
                      </a: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26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cg'udg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d"NofÍg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vr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1,000,000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818,000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182,000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27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;?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jf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tyf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e|d0f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vr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300,000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195,125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104,875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28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sfg"gL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k/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fdz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29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g]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kfn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gu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kflnsf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;+3</a:t>
                      </a: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30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cfly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{s ;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xfotf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500,000 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317,000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183,000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31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Goflos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sfo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qmd</a:t>
                      </a:r>
                      <a:endParaRPr lang="en-US" sz="2200" u="none" strike="noStrike" kern="1200" dirty="0">
                        <a:solidFill>
                          <a:schemeClr val="dk1"/>
                        </a:solidFill>
                        <a:effectLst/>
                        <a:latin typeface="Nagarik" pitchFamily="2" charset="0"/>
                        <a:ea typeface="+mn-ea"/>
                        <a:cs typeface="+mn-cs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500,000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45,000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455,000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32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pTs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[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i6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sd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rf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/L k'/:sf/</a:t>
                      </a: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150,000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150,000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45504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>
                          <a:effectLst/>
                          <a:latin typeface="NagarikNUM" pitchFamily="2" charset="0"/>
                        </a:rPr>
                        <a:t>33</a:t>
                      </a:r>
                      <a:endParaRPr lang="en-US" sz="22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e}k/L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cfpg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]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ljljw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 </a:t>
                      </a:r>
                      <a:r>
                        <a:rPr lang="en-US" sz="2200" u="none" strike="noStrike" kern="1200" dirty="0" err="1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vr</a:t>
                      </a:r>
                      <a:r>
                        <a:rPr lang="en-US" sz="2200" u="none" strike="noStrike" kern="1200" dirty="0">
                          <a:solidFill>
                            <a:schemeClr val="dk1"/>
                          </a:solidFill>
                          <a:effectLst/>
                          <a:latin typeface="Nagarik" pitchFamily="2" charset="0"/>
                          <a:ea typeface="+mn-ea"/>
                          <a:cs typeface="+mn-cs"/>
                        </a:rPr>
                        <a:t>{</a:t>
                      </a: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1,500,000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1,270,678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200" u="none" strike="noStrike" dirty="0" smtClean="0">
                          <a:effectLst/>
                          <a:latin typeface="NagarikNUM" pitchFamily="2" charset="0"/>
                        </a:rPr>
                        <a:t>229,322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76526"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kern="1200" dirty="0">
                          <a:solidFill>
                            <a:schemeClr val="dk1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 </a:t>
                      </a:r>
                      <a:r>
                        <a:rPr lang="ne-NP" sz="2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जम्मा</a:t>
                      </a:r>
                      <a:endParaRPr lang="en-US" sz="2400" b="1" u="none" strike="noStrike" kern="1200" dirty="0">
                        <a:solidFill>
                          <a:schemeClr val="dk1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effectLst/>
                          <a:latin typeface="NagarikNUM" pitchFamily="2" charset="0"/>
                        </a:rPr>
                        <a:t>50,000,000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2400" b="1" u="none" strike="noStrike" dirty="0" smtClean="0">
                          <a:effectLst/>
                          <a:latin typeface="NagarikNUM" pitchFamily="2" charset="0"/>
                        </a:rPr>
                        <a:t>44,985,895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u="none" strike="noStrike" dirty="0" smtClean="0">
                          <a:effectLst/>
                          <a:latin typeface="NagarikNUM" pitchFamily="2" charset="0"/>
                        </a:rPr>
                        <a:t>5,014,105</a:t>
                      </a:r>
                      <a:endParaRPr lang="en-US" sz="24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4182" marR="4182" marT="4182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21775601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7826" name="Rectangle 1"/>
          <p:cNvSpPr>
            <a:spLocks noChangeArrowheads="1"/>
          </p:cNvSpPr>
          <p:nvPr/>
        </p:nvSpPr>
        <p:spPr bwMode="auto">
          <a:xfrm>
            <a:off x="0" y="-7938"/>
            <a:ext cx="9906000" cy="83099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e-NP" altLang="en-US" sz="2400" dirty="0">
                <a:solidFill>
                  <a:srgbClr val="00B050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राजश्व बाँडफाँड बाहेक</a:t>
            </a:r>
          </a:p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e-NP" altLang="en-US" sz="1400" dirty="0">
                <a:solidFill>
                  <a:srgbClr val="00B050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आ.व.०७४/७५</a:t>
            </a:r>
            <a:r>
              <a:rPr lang="ne-NP" altLang="en-US" sz="2400" dirty="0">
                <a:solidFill>
                  <a:srgbClr val="00B050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 </a:t>
            </a:r>
            <a:endParaRPr lang="en-US" altLang="en-US" sz="2400" dirty="0">
              <a:solidFill>
                <a:srgbClr val="00B050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854740"/>
              </p:ext>
            </p:extLst>
          </p:nvPr>
        </p:nvGraphicFramePr>
        <p:xfrm>
          <a:off x="46036" y="888523"/>
          <a:ext cx="9707564" cy="5876540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096964"/>
                <a:gridCol w="4644736"/>
                <a:gridCol w="1976056"/>
                <a:gridCol w="1989808"/>
              </a:tblGrid>
              <a:tr h="641600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kern="1200" dirty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क्र.सं.</a:t>
                      </a:r>
                    </a:p>
                  </a:txBody>
                  <a:tcPr marL="18223" marR="18223" marT="18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kern="1200" dirty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आय संकलन शिर्षक</a:t>
                      </a:r>
                    </a:p>
                  </a:txBody>
                  <a:tcPr marL="18223" marR="18223" marT="18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 kern="1200" dirty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आ.व </a:t>
                      </a:r>
                      <a:r>
                        <a:rPr lang="ne-NP" sz="200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२०७४/०७५ </a:t>
                      </a:r>
                      <a:r>
                        <a:rPr lang="ne-NP" sz="2000" u="none" strike="noStrike" kern="1200" dirty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को </a:t>
                      </a:r>
                      <a:r>
                        <a:rPr lang="ne-NP" sz="200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लक्ष्य</a:t>
                      </a:r>
                      <a:endParaRPr lang="ne-NP" sz="2000" u="none" strike="noStrike" kern="1200" dirty="0">
                        <a:solidFill>
                          <a:srgbClr val="0000FF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u="none" strike="noStrike" kern="1200" dirty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आ.व २०७४/०७५ को यथार्थ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मालपोत तथा भुमिकर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1000</a:t>
                      </a:r>
                      <a:endParaRPr lang="en-US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1,963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घरजग्गा बहाल कर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200</a:t>
                      </a:r>
                      <a:endParaRPr lang="en-US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78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व्यवसाय कर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3200</a:t>
                      </a:r>
                      <a:endParaRPr lang="en-US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1,202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४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वहाल विरौटी कर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20</a:t>
                      </a:r>
                      <a:endParaRPr lang="en-US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पार्किङ शुल्क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50</a:t>
                      </a:r>
                      <a:endParaRPr lang="en-US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६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विज्ञापन शुल्क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460</a:t>
                      </a:r>
                      <a:endParaRPr lang="en-US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७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घरजग्गा कर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2000</a:t>
                      </a:r>
                      <a:endParaRPr lang="en-US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८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टेन्डर आव्हान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260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९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प्रदुषण नियन्त्रण (फोहोरमैला संकलन)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396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१०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वनपैदावार </a:t>
                      </a:r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कर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677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११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न्यायिक दस्तुर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8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431290">
                <a:tc>
                  <a:txBody>
                    <a:bodyPr/>
                    <a:lstStyle/>
                    <a:p>
                      <a:pPr algn="ctr" fontAlgn="b"/>
                      <a:r>
                        <a:rPr lang="ne-NP" sz="20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१२</a:t>
                      </a:r>
                      <a:endParaRPr lang="ne-NP" sz="20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दर्ता तथा नबिकरण शुल्क 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50</a:t>
                      </a:r>
                      <a:endParaRPr lang="en-US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en-US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b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77889" name="Rectangle 6"/>
          <p:cNvSpPr>
            <a:spLocks noChangeArrowheads="1"/>
          </p:cNvSpPr>
          <p:nvPr/>
        </p:nvSpPr>
        <p:spPr bwMode="auto">
          <a:xfrm>
            <a:off x="46038" y="531891"/>
            <a:ext cx="1933543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e-NP" altLang="en-US" sz="1800" b="1" dirty="0">
                <a:solidFill>
                  <a:srgbClr val="0000FF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आन्तरिक आय तर्फ</a:t>
            </a:r>
          </a:p>
        </p:txBody>
      </p:sp>
      <p:sp>
        <p:nvSpPr>
          <p:cNvPr id="5" name="Rectangle 6"/>
          <p:cNvSpPr>
            <a:spLocks noChangeArrowheads="1"/>
          </p:cNvSpPr>
          <p:nvPr/>
        </p:nvSpPr>
        <p:spPr bwMode="auto">
          <a:xfrm>
            <a:off x="7896258" y="541709"/>
            <a:ext cx="1755609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ne-NP" altLang="en-US" sz="1800" b="1" dirty="0" smtClean="0">
                <a:solidFill>
                  <a:srgbClr val="0000FF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रकम रु. हजारमा</a:t>
            </a:r>
            <a:endParaRPr lang="ne-NP" altLang="en-US" sz="1800" b="1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7725820"/>
              </p:ext>
            </p:extLst>
          </p:nvPr>
        </p:nvGraphicFramePr>
        <p:xfrm>
          <a:off x="152400" y="152400"/>
          <a:ext cx="9601200" cy="655320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967739"/>
                <a:gridCol w="4007427"/>
                <a:gridCol w="2111434"/>
                <a:gridCol w="2514600"/>
              </a:tblGrid>
              <a:tr h="68542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rgbClr val="0000FF"/>
                          </a:solidFill>
                          <a:effectLst/>
                          <a:cs typeface="Kalimati" panose="00000400000000000000" pitchFamily="2"/>
                        </a:rPr>
                        <a:t>क्र.सं.</a:t>
                      </a:r>
                      <a:endParaRPr lang="ne-NP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18223" marR="18223" marT="182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rgbClr val="0000FF"/>
                          </a:solidFill>
                          <a:effectLst/>
                          <a:cs typeface="Kalimati" panose="00000400000000000000" pitchFamily="2"/>
                        </a:rPr>
                        <a:t>आय संकलन शिर्षक</a:t>
                      </a:r>
                      <a:endParaRPr lang="ne-NP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18223" marR="18223" marT="182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आ.व २०७४/०७५ को लक्ष्य</a:t>
                      </a:r>
                    </a:p>
                  </a:txBody>
                  <a:tcPr marL="18223" marR="18223" marT="182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आ.व २०७४/०७५ को यथार्थ</a:t>
                      </a:r>
                    </a:p>
                  </a:txBody>
                  <a:tcPr marL="18223" marR="18223" marT="182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19185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१३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नक्शा पास दस्तुर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5000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3,921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9185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१४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डि.पी.सी चेक दस्तुर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168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9185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१५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नक्शापास किताव दस्तुर 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1100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475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9185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१६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निर्माण सम्पन्न प्रमाणपत्र वापत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400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107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675926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१७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आशिक </a:t>
                      </a:r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निर्माण सम्पन्न प्रमाणपत्र वापत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14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9185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१८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अमिन फिल्ड </a:t>
                      </a:r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खटाए</a:t>
                      </a:r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 </a:t>
                      </a:r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वापत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1500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1,131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9185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१९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घर अभिलेखिकरण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342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9185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२०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सूचिकरण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22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9185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२१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सोलार बत्ती सम्झौता/खरिद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630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9185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२२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फिल्ड निरिक्षण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46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519185">
                <a:tc>
                  <a:txBody>
                    <a:bodyPr/>
                    <a:lstStyle/>
                    <a:p>
                      <a:pPr algn="ctr" fontAlgn="b"/>
                      <a:r>
                        <a:rPr lang="ne-NP" sz="16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२३</a:t>
                      </a:r>
                      <a:endParaRPr lang="ne-NP" sz="16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अन्य सेवा शुल्क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500</a:t>
                      </a:r>
                      <a:endParaRPr lang="ne-NP" sz="28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b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1519105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5" name="Table 1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41870472"/>
              </p:ext>
            </p:extLst>
          </p:nvPr>
        </p:nvGraphicFramePr>
        <p:xfrm>
          <a:off x="152400" y="228600"/>
          <a:ext cx="9601199" cy="6486223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1217000"/>
                <a:gridCol w="3659800"/>
                <a:gridCol w="2286000"/>
                <a:gridCol w="2438399"/>
              </a:tblGrid>
              <a:tr h="481663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rgbClr val="0000FF"/>
                          </a:solidFill>
                          <a:effectLst/>
                          <a:cs typeface="Kalimati" panose="00000400000000000000" pitchFamily="2"/>
                        </a:rPr>
                        <a:t>क्र.सं.</a:t>
                      </a:r>
                      <a:endParaRPr lang="ne-NP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18223" marR="18223" marT="18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000" u="none" strike="noStrike" dirty="0">
                          <a:solidFill>
                            <a:srgbClr val="0000FF"/>
                          </a:solidFill>
                          <a:effectLst/>
                          <a:cs typeface="Kalimati" panose="00000400000000000000" pitchFamily="2"/>
                        </a:rPr>
                        <a:t>आय संकलन शिर्षक</a:t>
                      </a:r>
                      <a:endParaRPr lang="ne-NP" sz="2000" b="0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18223" marR="18223" marT="18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आ.व २०७४/०७५ को लक्ष्य</a:t>
                      </a:r>
                    </a:p>
                  </a:txBody>
                  <a:tcPr marL="18223" marR="18223" marT="18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2000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आ.व २०७४/०७५ को यथार्थ</a:t>
                      </a:r>
                    </a:p>
                  </a:txBody>
                  <a:tcPr marL="18223" marR="18223" marT="18227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२४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घरजग्गा रजिष्टेशन शुल्क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3500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२५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अचल सम्पति मूल्याङ्कन शुल्क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700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307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२६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सिफारिस </a:t>
                      </a:r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तथा बक्सौनी दस्तुर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100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1229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२७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नाता प्रमाणित दस्तुर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300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365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२८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दण्ड जरिवाना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40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२९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पञ्जीकरण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210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146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३०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नागरिकता प्रमाणपत्रको प्रतिलिपि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150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216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३१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चार किल्ला प्रमाणित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331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३२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घरबाटो प्रमाणित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841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३३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विद्युत मिटर सिफारिस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३४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आयस्रोत प्रमाणित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624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३५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घरधुरी कर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666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३६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जग्गा नामसारी/मालपोत सिफारिस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151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18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alimati" panose="00000400000000000000" pitchFamily="2"/>
                        </a:rPr>
                        <a:t>३७</a:t>
                      </a:r>
                      <a:endParaRPr lang="ne-NP" sz="18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हलभाडा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b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9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>
                  <a:txBody>
                    <a:bodyPr/>
                    <a:lstStyle/>
                    <a:p>
                      <a:pPr algn="ctr"/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३८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ढुंगा गिट्टी बालुवा बाट प्राप्त हुने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३५०००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ne-NP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०</a:t>
                      </a:r>
                      <a:endParaRPr lang="en-US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noFill/>
                  </a:tcPr>
                </a:tc>
              </a:tr>
              <a:tr h="371928">
                <a:tc gridSpan="2">
                  <a:txBody>
                    <a:bodyPr/>
                    <a:lstStyle/>
                    <a:p>
                      <a:pPr marL="0" indent="0" algn="ctr" fontAlgn="b">
                        <a:buFontTx/>
                        <a:buNone/>
                      </a:pPr>
                      <a:r>
                        <a:rPr lang="ne-NP" sz="2400" b="1" i="0" u="none" strike="noStrike" dirty="0" smtClean="0">
                          <a:solidFill>
                            <a:schemeClr val="tx1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जम्मा</a:t>
                      </a:r>
                      <a:endParaRPr lang="ne-NP" sz="2400" b="1" i="0" u="none" strike="noStrike" dirty="0">
                        <a:solidFill>
                          <a:schemeClr val="tx1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l" fontAlgn="ctr"/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56500</a:t>
                      </a:r>
                      <a:endParaRPr lang="ne-NP" sz="24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24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17109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1845759646"/>
      </p:ext>
    </p:extLst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850" name="Rectangle 1"/>
          <p:cNvSpPr>
            <a:spLocks noChangeArrowheads="1"/>
          </p:cNvSpPr>
          <p:nvPr/>
        </p:nvSpPr>
        <p:spPr bwMode="auto">
          <a:xfrm>
            <a:off x="0" y="0"/>
            <a:ext cx="9906000" cy="64633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Tx/>
              <a:buNone/>
            </a:pPr>
            <a:r>
              <a:rPr lang="ne-NP" altLang="en-US" sz="3600" dirty="0">
                <a:solidFill>
                  <a:srgbClr val="00B050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राजश्व बाँडफाँडबाट प्राप्त </a:t>
            </a:r>
            <a:r>
              <a:rPr lang="ne-NP" altLang="en-US" sz="3600" dirty="0" smtClean="0">
                <a:solidFill>
                  <a:srgbClr val="00B050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आय</a:t>
            </a:r>
          </a:p>
        </p:txBody>
      </p:sp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27898264"/>
              </p:ext>
            </p:extLst>
          </p:nvPr>
        </p:nvGraphicFramePr>
        <p:xfrm>
          <a:off x="114300" y="660845"/>
          <a:ext cx="9791700" cy="5968552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693900"/>
                <a:gridCol w="3970650"/>
                <a:gridCol w="2698500"/>
                <a:gridCol w="2428650"/>
              </a:tblGrid>
              <a:tr h="755593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u="none" strike="noStrike" dirty="0">
                          <a:solidFill>
                            <a:srgbClr val="0000FF"/>
                          </a:solidFill>
                          <a:effectLst/>
                          <a:cs typeface="Kalimati" panose="00000400000000000000" pitchFamily="2"/>
                        </a:rPr>
                        <a:t>क्र.सं.</a:t>
                      </a:r>
                      <a:endParaRPr lang="ne-NP" sz="18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b="1" u="none" strike="noStrike" dirty="0">
                          <a:solidFill>
                            <a:srgbClr val="0000FF"/>
                          </a:solidFill>
                          <a:effectLst/>
                          <a:cs typeface="Kalimati" panose="00000400000000000000" pitchFamily="2"/>
                        </a:rPr>
                        <a:t>आय संकलन शिर्षक</a:t>
                      </a:r>
                      <a:endParaRPr lang="ne-NP" sz="1800" b="1" i="0" u="none" strike="noStrike" dirty="0">
                        <a:solidFill>
                          <a:srgbClr val="0000FF"/>
                        </a:solidFill>
                        <a:effectLst/>
                        <a:latin typeface="Calibri" panose="020F0502020204030204" pitchFamily="34" charset="0"/>
                        <a:cs typeface="Kalimati" panose="00000400000000000000" pitchFamily="2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b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आ.व २०७४/०७५ को विवरण</a:t>
                      </a: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800" b="1" u="none" strike="noStrike" kern="1200" dirty="0" smtClean="0">
                          <a:solidFill>
                            <a:srgbClr val="0000FF"/>
                          </a:solidFill>
                          <a:effectLst/>
                          <a:latin typeface="+mn-lt"/>
                          <a:ea typeface="+mn-ea"/>
                          <a:cs typeface="Kalimati" panose="00000400000000000000" pitchFamily="2"/>
                        </a:rPr>
                        <a:t>आ.व २०७५/०७६ को लक्ष्य</a:t>
                      </a: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678489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घर जग्गा रजिष्ट्रेशन बाँडफाँड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6894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सवारी साधन प्रवेश कर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१५००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6894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सडक मर्मत संभार शुल्क 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१२०००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6894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४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प्रकृतिक स्रोत </a:t>
                      </a:r>
                      <a:r>
                        <a:rPr lang="ne-NP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कर (</a:t>
                      </a:r>
                      <a:r>
                        <a:rPr lang="ne-NP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विक्री वापत)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७२८५०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6894">
                <a:tc>
                  <a:txBody>
                    <a:bodyPr/>
                    <a:lstStyle/>
                    <a:p>
                      <a:pPr algn="ctr" fontAlgn="b"/>
                      <a:r>
                        <a:rPr lang="ne-NP" sz="2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</a:t>
                      </a:r>
                      <a:endParaRPr lang="ne-NP" sz="2400" b="0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15888" indent="0" algn="l" defTabSz="914400" rtl="0" eaLnBrk="1" fontAlgn="ctr" latinLnBrk="0" hangingPunct="1"/>
                      <a:r>
                        <a:rPr lang="ne-NP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प्रकृतिक स्रोत </a:t>
                      </a:r>
                      <a:r>
                        <a:rPr lang="ne-NP" sz="28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कर (</a:t>
                      </a:r>
                      <a:r>
                        <a:rPr lang="ne-NP" sz="28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निकासी वापत)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०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okila" panose="020B0604020202020204" pitchFamily="34" charset="0"/>
                        </a:rPr>
                        <a:t>१४८२५</a:t>
                      </a:r>
                      <a:endParaRPr lang="ne-NP" sz="32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906894">
                <a:tc gridSpan="2">
                  <a:txBody>
                    <a:bodyPr/>
                    <a:lstStyle/>
                    <a:p>
                      <a:pPr marL="114300" indent="0" algn="ctr" defTabSz="914400" rtl="0" eaLnBrk="1" fontAlgn="b" latinLnBrk="0" hangingPunct="1"/>
                      <a:r>
                        <a:rPr lang="ne-NP" sz="32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जम्मा </a:t>
                      </a:r>
                      <a:endParaRPr lang="ne-NP" sz="3200" b="1" u="none" strike="noStrike" kern="1200" dirty="0">
                        <a:solidFill>
                          <a:schemeClr val="dk1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marL="114300" indent="0" algn="l" defTabSz="914400" rtl="0" eaLnBrk="1" fontAlgn="b" latinLnBrk="0" hangingPunct="1"/>
                      <a:endParaRPr lang="ne-NP" sz="1800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Kalimati" panose="00000400000000000000" pitchFamily="2"/>
                      </a:endParaRPr>
                    </a:p>
                  </a:txBody>
                  <a:tcPr marL="18345" marR="18345" marT="18342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०</a:t>
                      </a:r>
                      <a:endParaRPr lang="ne-NP" sz="32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18345" marR="18345" marT="18342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32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१०११७५</a:t>
                      </a:r>
                    </a:p>
                  </a:txBody>
                  <a:tcPr marL="9525" marR="9525" marT="9525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77845636"/>
              </p:ext>
            </p:extLst>
          </p:nvPr>
        </p:nvGraphicFramePr>
        <p:xfrm>
          <a:off x="0" y="846384"/>
          <a:ext cx="9829800" cy="5859215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3663850"/>
                <a:gridCol w="3147350"/>
                <a:gridCol w="3018600"/>
              </a:tblGrid>
              <a:tr h="876030">
                <a:tc>
                  <a:txBody>
                    <a:bodyPr/>
                    <a:lstStyle/>
                    <a:p>
                      <a:pPr marL="0" algn="ctr" rtl="0" eaLnBrk="1" fontAlgn="ctr" latinLnBrk="0" hangingPunct="1">
                        <a:lnSpc>
                          <a:spcPct val="150000"/>
                        </a:lnSpc>
                      </a:pPr>
                      <a:r>
                        <a:rPr kumimoji="0" lang="ne-NP" sz="1600" b="1" i="0" u="none" strike="noStrike" kern="120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शिर्षक</a:t>
                      </a:r>
                      <a:endParaRPr kumimoji="0" lang="en-US" sz="1600" b="1" i="0" u="none" strike="noStrike" kern="120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kumimoji="0" lang="ne-NP" sz="1600" b="1" i="0" u="none" strike="noStrik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आ.व २०७४/०७५ को </a:t>
                      </a:r>
                      <a:r>
                        <a:rPr kumimoji="0" lang="en-US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 </a:t>
                      </a:r>
                      <a:r>
                        <a:rPr kumimoji="0" lang="ne-NP" sz="1600" b="1" i="0" u="none" strike="noStrike" kern="1200" baseline="0" dirty="0" smtClean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लक्ष्य</a:t>
                      </a:r>
                      <a:endParaRPr kumimoji="0" lang="ne-NP" sz="1600" b="1" i="0" u="none" strike="noStrike" kern="1200" dirty="0">
                        <a:solidFill>
                          <a:srgbClr val="0000FF"/>
                        </a:solidFill>
                        <a:latin typeface="Calibri" panose="020F0502020204030204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>
                        <a:lnSpc>
                          <a:spcPct val="150000"/>
                        </a:lnSpc>
                      </a:pPr>
                      <a:r>
                        <a:rPr kumimoji="0" lang="ne-NP" sz="1600" b="1" i="0" u="none" strike="noStrike" kern="1200" dirty="0">
                          <a:solidFill>
                            <a:srgbClr val="0000FF"/>
                          </a:solidFill>
                          <a:latin typeface="Calibri" panose="020F0502020204030204" pitchFamily="34" charset="0"/>
                          <a:ea typeface="+mn-ea"/>
                          <a:cs typeface="Kalimati" panose="00000400000000000000" pitchFamily="2"/>
                        </a:rPr>
                        <a:t>आ.व २०७४/०७५ को यथार्थ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1702409"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ne-NP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alimati" panose="00000400000000000000" pitchFamily="2"/>
                        </a:rPr>
                        <a:t>राजश्व बाँडफाँडबाट </a:t>
                      </a: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alimati" panose="00000400000000000000" pitchFamily="2"/>
                        </a:rPr>
                        <a:t>बाहेक </a:t>
                      </a:r>
                      <a:r>
                        <a:rPr lang="en-US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alimati" panose="00000400000000000000" pitchFamily="2"/>
                        </a:rPr>
                        <a:t>(</a:t>
                      </a: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alimati" panose="00000400000000000000" pitchFamily="2"/>
                        </a:rPr>
                        <a:t>आन्तरिक आय</a:t>
                      </a:r>
                      <a:r>
                        <a:rPr lang="en-US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alimati" panose="00000400000000000000" pitchFamily="2"/>
                        </a:rPr>
                        <a:t>)</a:t>
                      </a:r>
                      <a:endParaRPr lang="ne-NP" sz="2000" b="1" i="0" u="none" strike="noStrike" kern="1200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18000</a:t>
                      </a:r>
                      <a:endParaRPr lang="en-US" sz="36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17109</a:t>
                      </a:r>
                      <a:endParaRPr lang="en-US" sz="36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532647">
                <a:tc>
                  <a:txBody>
                    <a:bodyPr/>
                    <a:lstStyle/>
                    <a:p>
                      <a:pPr marL="115888" indent="0" algn="ctr" defTabSz="914400" rtl="0" eaLnBrk="1" fontAlgn="ctr" latinLnBrk="0" hangingPunct="1"/>
                      <a:r>
                        <a:rPr lang="ne-NP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alimati" panose="00000400000000000000" pitchFamily="2"/>
                        </a:rPr>
                        <a:t>राजश्व </a:t>
                      </a: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alimati" panose="00000400000000000000" pitchFamily="2"/>
                        </a:rPr>
                        <a:t>बाँडफाँड</a:t>
                      </a:r>
                      <a:r>
                        <a:rPr lang="en-US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alimati" panose="00000400000000000000" pitchFamily="2"/>
                        </a:rPr>
                        <a:t> </a:t>
                      </a:r>
                      <a:r>
                        <a:rPr lang="ne-NP" sz="20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alimati" panose="00000400000000000000" pitchFamily="2"/>
                        </a:rPr>
                        <a:t>बाट </a:t>
                      </a:r>
                      <a:r>
                        <a:rPr lang="ne-NP" sz="20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Kokila" panose="020B0604020202020204" pitchFamily="34" charset="0"/>
                          <a:ea typeface="+mn-ea"/>
                          <a:cs typeface="Kalimati" panose="00000400000000000000" pitchFamily="2"/>
                        </a:rPr>
                        <a:t>प्राप्त आय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lang="en-US" sz="3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38500</a:t>
                      </a:r>
                      <a:endParaRPr lang="ne-NP" sz="36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0</a:t>
                      </a:r>
                      <a:endParaRPr lang="ne-NP" sz="3600" b="1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1748129">
                <a:tc>
                  <a:txBody>
                    <a:bodyPr/>
                    <a:lstStyle/>
                    <a:p>
                      <a:pPr marL="0" algn="ctr" rtl="0" eaLnBrk="1" fontAlgn="ctr" latinLnBrk="0" hangingPunct="1"/>
                      <a:r>
                        <a:rPr kumimoji="0" lang="ne-NP" sz="3600" b="1" i="0" u="none" strike="noStrike" kern="1200" dirty="0" smtClean="0">
                          <a:solidFill>
                            <a:srgbClr val="000000"/>
                          </a:solidFill>
                          <a:latin typeface="Kokila" panose="020B0604020202020204" pitchFamily="34" charset="0"/>
                          <a:ea typeface="+mn-ea"/>
                          <a:cs typeface="Kokila" panose="020B0604020202020204" pitchFamily="34" charset="0"/>
                        </a:rPr>
                        <a:t>जम्मा</a:t>
                      </a:r>
                      <a:endParaRPr kumimoji="0" lang="ne-NP" sz="3600" b="1" i="0" u="none" strike="noStrike" kern="1200" dirty="0">
                        <a:solidFill>
                          <a:srgbClr val="000000"/>
                        </a:solidFill>
                        <a:latin typeface="Kokila" panose="020B0604020202020204" pitchFamily="34" charset="0"/>
                        <a:ea typeface="+mn-ea"/>
                        <a:cs typeface="Kokila" panose="020B0604020202020204" pitchFamily="34" charset="0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en-US" sz="3600" b="1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56500</a:t>
                      </a:r>
                      <a:endParaRPr lang="ne-NP" sz="3600" b="1" i="0" u="none" strike="noStrike" kern="1200" dirty="0" smtClean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+mn-cs"/>
                      </a:endParaRP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3600" b="1" i="0" u="none" strike="noStrike" kern="1200" dirty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+mn-cs"/>
                        </a:rPr>
                        <a:t>17109</a:t>
                      </a:r>
                    </a:p>
                  </a:txBody>
                  <a:tcPr marL="9525" marR="9525" marT="9525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79901" name="Rectangle 1"/>
          <p:cNvSpPr>
            <a:spLocks noChangeArrowheads="1"/>
          </p:cNvSpPr>
          <p:nvPr/>
        </p:nvSpPr>
        <p:spPr bwMode="auto">
          <a:xfrm>
            <a:off x="0" y="0"/>
            <a:ext cx="99060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panose="020B0604020202020204" pitchFamily="34" charset="0"/>
              <a:buNone/>
            </a:pPr>
            <a:r>
              <a:rPr lang="ne-NP" altLang="en-US" sz="2800" dirty="0">
                <a:solidFill>
                  <a:srgbClr val="00B050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आन्तरिक आय </a:t>
            </a:r>
            <a:r>
              <a:rPr lang="ne-NP" altLang="en-US" sz="2800" dirty="0" smtClean="0">
                <a:solidFill>
                  <a:srgbClr val="0000FF"/>
                </a:solidFill>
                <a:latin typeface="Arial" panose="020B0604020202020204" pitchFamily="34" charset="0"/>
                <a:ea typeface="Kalimati" panose="00000400000000000000" pitchFamily="2"/>
                <a:cs typeface="Kalimati" panose="00000400000000000000" pitchFamily="2"/>
              </a:rPr>
              <a:t> </a:t>
            </a:r>
            <a:endParaRPr lang="en-US" altLang="en-US" sz="2800" dirty="0">
              <a:solidFill>
                <a:srgbClr val="0000FF"/>
              </a:solidFill>
              <a:latin typeface="Arial" panose="020B0604020202020204" pitchFamily="34" charset="0"/>
              <a:ea typeface="Kalimati" panose="00000400000000000000" pitchFamily="2"/>
              <a:cs typeface="Kalimati" panose="00000400000000000000" pitchFamily="2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8763482" y="477053"/>
            <a:ext cx="1066318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eaLnBrk="1" hangingPunct="1">
              <a:defRPr/>
            </a:pPr>
            <a:r>
              <a:rPr lang="ne-NP" b="1" dirty="0">
                <a:solidFill>
                  <a:srgbClr val="000000"/>
                </a:solidFill>
                <a:latin typeface="Calibri" panose="020F0502020204030204" pitchFamily="34" charset="0"/>
                <a:cs typeface="Kalimati" panose="00000400000000000000" pitchFamily="2"/>
              </a:rPr>
              <a:t>रु</a:t>
            </a:r>
            <a:r>
              <a:rPr lang="en-US" b="1" dirty="0">
                <a:solidFill>
                  <a:srgbClr val="000000"/>
                </a:solidFill>
                <a:latin typeface="Calibri" panose="020F0502020204030204" pitchFamily="34" charset="0"/>
                <a:cs typeface="Kalimati" panose="00000400000000000000" pitchFamily="2"/>
              </a:rPr>
              <a:t>.</a:t>
            </a:r>
            <a:r>
              <a:rPr lang="ne-NP" b="1" dirty="0">
                <a:solidFill>
                  <a:srgbClr val="000000"/>
                </a:solidFill>
                <a:latin typeface="Calibri" panose="020F0502020204030204" pitchFamily="34" charset="0"/>
                <a:cs typeface="Kalimati" panose="00000400000000000000" pitchFamily="2"/>
              </a:rPr>
              <a:t>हजारमा</a:t>
            </a:r>
            <a:endParaRPr lang="en-US" b="1" dirty="0">
              <a:latin typeface="Calibri" panose="020F0502020204030204" pitchFamily="34" charset="0"/>
              <a:cs typeface="Kalimati" panose="00000400000000000000" pitchFamily="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le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1152980"/>
              </p:ext>
            </p:extLst>
          </p:nvPr>
        </p:nvGraphicFramePr>
        <p:xfrm>
          <a:off x="0" y="416859"/>
          <a:ext cx="9829805" cy="6172201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53597"/>
                <a:gridCol w="1328631"/>
                <a:gridCol w="1273274"/>
                <a:gridCol w="539756"/>
                <a:gridCol w="903055"/>
                <a:gridCol w="1411671"/>
                <a:gridCol w="1627020"/>
                <a:gridCol w="1285436"/>
                <a:gridCol w="907365"/>
              </a:tblGrid>
              <a:tr h="685801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वडा नं.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जेष्ठ नागरिक भत्ता- अन्य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जेष्ठ नागरिक भत्ता (दलित)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बिधवा भत्ता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पूर्ण अपाङ्गता भत्ता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अति अशक्त अपाङ्गता भत्ता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>
                          <a:effectLst/>
                          <a:cs typeface="Kalimati" panose="00000400000000000000" pitchFamily="2"/>
                        </a:rPr>
                        <a:t>बालबलिका सुरक्षा भत्ता - दलित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>
                          <a:effectLst/>
                          <a:cs typeface="Kalimati" panose="00000400000000000000" pitchFamily="2"/>
                        </a:rPr>
                        <a:t>जे .ना. औषधी उपचार भत्ता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>
                          <a:effectLst/>
                          <a:cs typeface="Kalimati" panose="00000400000000000000" pitchFamily="2"/>
                        </a:rPr>
                        <a:t>संख्या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>
                          <a:effectLst/>
                          <a:cs typeface="Kalimati" panose="00000400000000000000" pitchFamily="2"/>
                        </a:rPr>
                        <a:t>संख्या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>
                          <a:effectLst/>
                          <a:cs typeface="Kalimati" panose="00000400000000000000" pitchFamily="2"/>
                        </a:rPr>
                        <a:t>संख्या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संख्या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संख्या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संख्या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संख्या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संख्या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१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३४९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१०८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९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१७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३९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३५७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५३६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 </a:t>
                      </a:r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२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१६८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२९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९१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६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१९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३९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१८४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>
                          <a:effectLst/>
                          <a:cs typeface="Kalimati" panose="00000400000000000000" pitchFamily="2"/>
                        </a:rPr>
                        <a:t>३५२ 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३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१३१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५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६३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१६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१४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१३९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>
                          <a:effectLst/>
                          <a:cs typeface="Kalimati" panose="00000400000000000000" pitchFamily="2"/>
                        </a:rPr>
                        <a:t>२३८ 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४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२१३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 smtClean="0">
                          <a:effectLst/>
                          <a:cs typeface="Kalimati" panose="00000400000000000000" pitchFamily="2"/>
                        </a:rPr>
                        <a:t>१५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११७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२०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९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२३२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४०२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५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२०६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 smtClean="0">
                          <a:effectLst/>
                          <a:cs typeface="Kalimati" panose="00000400000000000000" pitchFamily="2"/>
                        </a:rPr>
                        <a:t>११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१४८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१३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२३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२२२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४१९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६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२८४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८१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२१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१७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४०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३१०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४७१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७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२४५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१०५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३४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२३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 dirty="0">
                          <a:effectLst/>
                          <a:cs typeface="Kalimati" panose="00000400000000000000" pitchFamily="2"/>
                        </a:rPr>
                        <a:t>२६९ </a:t>
                      </a:r>
                      <a:endParaRPr lang="ne-NP" sz="1400" b="0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४४३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८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१७१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१५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९९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१६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२१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२१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१८९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>
                          <a:effectLst/>
                          <a:cs typeface="Kalimati" panose="00000400000000000000" pitchFamily="2"/>
                        </a:rPr>
                        <a:t>३४३ 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९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१३८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९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१२१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१७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२०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१५६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३२०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१०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११५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७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१०२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१२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९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१२९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२५३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११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१८५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१२२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२३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२३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२०५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३८१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१२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९४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१८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७४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१५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२७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१११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२४६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१३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१९१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२१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१०९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१७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२५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५०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२०२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४१३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smtClean="0">
                          <a:effectLst/>
                          <a:cs typeface="Kalimati" panose="00000400000000000000" pitchFamily="2"/>
                        </a:rPr>
                        <a:t>१४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१५०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२२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८३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६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१५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३४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u="none" strike="noStrike">
                          <a:effectLst/>
                          <a:cs typeface="Kalimati" panose="00000400000000000000" pitchFamily="2"/>
                        </a:rPr>
                        <a:t>१६० </a:t>
                      </a:r>
                      <a:endParaRPr lang="ne-NP" sz="1400" b="0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३१० 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  <a:tr h="342900"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२६४०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२१६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१४२३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२१४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२४३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३८५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२८६५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५१२७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9330" marR="9330" marT="9330" marB="0" anchor="ctr">
                    <a:lnL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635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/>
                    </a:solidFill>
                  </a:tcPr>
                </a:tc>
              </a:tr>
            </a:tbl>
          </a:graphicData>
        </a:graphic>
      </p:graphicFrame>
      <p:sp>
        <p:nvSpPr>
          <p:cNvPr id="4" name="Title 1"/>
          <p:cNvSpPr txBox="1">
            <a:spLocks/>
          </p:cNvSpPr>
          <p:nvPr/>
        </p:nvSpPr>
        <p:spPr bwMode="auto">
          <a:xfrm>
            <a:off x="0" y="1"/>
            <a:ext cx="9906000" cy="38099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2"/>
                </a:solidFill>
                <a:latin typeface="+mj-lt"/>
                <a:ea typeface="+mj-ea"/>
                <a:cs typeface="+mj-cs"/>
              </a:defRPr>
            </a:lvl1pPr>
            <a:lvl2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anose="020B0602020104020603" pitchFamily="34" charset="0"/>
              </a:defRPr>
            </a:lvl2pPr>
            <a:lvl3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anose="020B0602020104020603" pitchFamily="34" charset="0"/>
              </a:defRPr>
            </a:lvl3pPr>
            <a:lvl4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anose="020B0602020104020603" pitchFamily="34" charset="0"/>
              </a:defRPr>
            </a:lvl4pPr>
            <a:lvl5pPr algn="l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anose="020B0602020104020603" pitchFamily="34" charset="0"/>
              </a:defRPr>
            </a:lvl5pPr>
            <a:lvl6pPr marL="4572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anose="020B0602020104020603" pitchFamily="34" charset="0"/>
              </a:defRPr>
            </a:lvl6pPr>
            <a:lvl7pPr marL="9144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anose="020B0602020104020603" pitchFamily="34" charset="0"/>
              </a:defRPr>
            </a:lvl7pPr>
            <a:lvl8pPr marL="13716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anose="020B0602020104020603" pitchFamily="34" charset="0"/>
              </a:defRPr>
            </a:lvl8pPr>
            <a:lvl9pPr marL="1828800" algn="l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2"/>
                </a:solidFill>
                <a:latin typeface="Tw Cen MT" panose="020B0602020104020603" pitchFamily="34" charset="0"/>
              </a:defRPr>
            </a:lvl9pPr>
          </a:lstStyle>
          <a:p>
            <a:pPr algn="ctr" eaLnBrk="1" hangingPunct="1"/>
            <a:r>
              <a:rPr lang="ne-NP" altLang="en-US" sz="2000" dirty="0" smtClean="0">
                <a:solidFill>
                  <a:srgbClr val="00B050"/>
                </a:solidFill>
                <a:ea typeface="Kalimati" panose="00000400000000000000" pitchFamily="2"/>
                <a:cs typeface="Kalimati" panose="00000400000000000000" pitchFamily="2"/>
              </a:rPr>
              <a:t>सामाजिक सुरक्षा भत्ता </a:t>
            </a:r>
            <a:endParaRPr lang="en-US" altLang="en-US" sz="2000" dirty="0" smtClean="0">
              <a:solidFill>
                <a:srgbClr val="00B050"/>
              </a:solidFill>
              <a:ea typeface="Kalimati" panose="00000400000000000000" pitchFamily="2"/>
              <a:cs typeface="Kalimati" panose="00000400000000000000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2575764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3886200" y="0"/>
            <a:ext cx="1632178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e-NP" altLang="en-US" sz="1600" b="1" dirty="0">
                <a:solidFill>
                  <a:srgbClr val="00B050"/>
                </a:solidFill>
                <a:ea typeface="Kalimati" panose="00000400000000000000" pitchFamily="2"/>
                <a:cs typeface="Kalimati" panose="00000400000000000000" pitchFamily="2"/>
              </a:rPr>
              <a:t>पञ्जिकरण अभिलेख</a:t>
            </a:r>
            <a:endParaRPr lang="en-US" sz="1600" dirty="0"/>
          </a:p>
        </p:txBody>
      </p:sp>
      <p:graphicFrame>
        <p:nvGraphicFramePr>
          <p:cNvPr id="4" name="Table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85852158"/>
              </p:ext>
            </p:extLst>
          </p:nvPr>
        </p:nvGraphicFramePr>
        <p:xfrm>
          <a:off x="31378" y="457200"/>
          <a:ext cx="9874622" cy="6400804"/>
        </p:xfrm>
        <a:graphic>
          <a:graphicData uri="http://schemas.openxmlformats.org/drawingml/2006/table">
            <a:tbl>
              <a:tblPr>
                <a:tableStyleId>{5C22544A-7EE6-4342-B048-85BDC9FD1C3A}</a:tableStyleId>
              </a:tblPr>
              <a:tblGrid>
                <a:gridCol w="578224"/>
                <a:gridCol w="467400"/>
                <a:gridCol w="524400"/>
                <a:gridCol w="734162"/>
                <a:gridCol w="483085"/>
                <a:gridCol w="524400"/>
                <a:gridCol w="483085"/>
                <a:gridCol w="822069"/>
                <a:gridCol w="665321"/>
                <a:gridCol w="699200"/>
                <a:gridCol w="966168"/>
                <a:gridCol w="699200"/>
                <a:gridCol w="966168"/>
                <a:gridCol w="524400"/>
                <a:gridCol w="737340"/>
              </a:tblGrid>
              <a:tr h="495913"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 वडा नं.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जन्म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3"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मृत्यु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2">
                  <a:txBody>
                    <a:bodyPr/>
                    <a:lstStyle/>
                    <a:p>
                      <a:pPr marL="0" marR="0" lvl="0" indent="0" algn="ctr" defTabSz="914400" rtl="0" eaLnBrk="1" fontAlgn="ctr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सम्बन्ध </a:t>
                      </a:r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बिच्छेद</a:t>
                      </a:r>
                      <a:r>
                        <a:rPr lang="en-US" sz="1400" b="1" u="none" strike="noStrike" dirty="0" smtClean="0">
                          <a:effectLst/>
                          <a:cs typeface="Kalimati" panose="00000400000000000000" pitchFamily="2"/>
                        </a:rPr>
                        <a:t> </a:t>
                      </a:r>
                      <a:r>
                        <a:rPr lang="ne-NP" sz="1400" b="1" u="none" strike="noStrike" dirty="0" smtClean="0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endParaRPr lang="ne-NP" sz="1400" b="1" i="0" u="none" strike="noStrike" dirty="0" smtClean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विवाह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बसाई सरी आएको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बसाई सरी जाने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>
                          <a:effectLst/>
                          <a:cs typeface="Kalimati" panose="00000400000000000000" pitchFamily="2"/>
                        </a:rPr>
                        <a:t>बेवारिसे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endParaRPr lang="ne-NP" sz="1400" b="1" i="0" u="none" strike="noStrike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50772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पुरूष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महिला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पुरूष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महिला 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pPr algn="ctr" fontAlgn="ctr"/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दर्ता संख्या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सदस्यको संख्या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दर्ता संख्या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सदस्यको संख्या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400" b="1" u="none" strike="noStrike" dirty="0">
                          <a:effectLst/>
                          <a:cs typeface="Kalimati" panose="00000400000000000000" pitchFamily="2"/>
                        </a:rPr>
                        <a:t>जम्मा</a:t>
                      </a:r>
                      <a:endParaRPr lang="ne-NP" sz="1400" b="1" i="0" u="none" strike="noStrike" dirty="0">
                        <a:solidFill>
                          <a:srgbClr val="000000"/>
                        </a:solidFill>
                        <a:effectLst/>
                        <a:latin typeface="Kalimati" panose="00000400000000000000" pitchFamily="2"/>
                        <a:cs typeface="Kalimati" panose="00000400000000000000" pitchFamily="2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 w="12700" cmpd="sng">
                      <a:noFill/>
                      <a:prstDash val="solid"/>
                    </a:lnTlToBr>
                    <a:lnBlToTr w="12700" cmpd="sng">
                      <a:noFill/>
                      <a:prstDash val="solid"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255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84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401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197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80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153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63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rtl="0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250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69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67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246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100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157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205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83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123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212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133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243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290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61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219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66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178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39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134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>
                          <a:effectLst/>
                          <a:latin typeface="NagarikNUM" pitchFamily="2" charset="0"/>
                        </a:rPr>
                        <a:t>१३</a:t>
                      </a:r>
                      <a:endParaRPr lang="ne-NP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48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118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37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51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206</a:t>
                      </a:r>
                      <a:endParaRPr lang="en-US" sz="1800" b="1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322257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1800" u="none" strike="noStrike">
                          <a:effectLst/>
                          <a:latin typeface="NagarikNUM" pitchFamily="2" charset="0"/>
                        </a:rPr>
                        <a:t>१४</a:t>
                      </a:r>
                      <a:endParaRPr lang="ne-NP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36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72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34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31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2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>
                          <a:effectLst/>
                          <a:latin typeface="NagarikNUM" pitchFamily="2" charset="0"/>
                        </a:rPr>
                        <a:t>8</a:t>
                      </a:r>
                      <a:endParaRPr lang="en-US" sz="1800" b="0" i="0" u="none" strike="noStrike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0</a:t>
                      </a:r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en-US" sz="1800" u="none" strike="noStrike" dirty="0">
                          <a:effectLst/>
                          <a:latin typeface="NagarikNUM" pitchFamily="2" charset="0"/>
                        </a:rPr>
                        <a:t>140</a:t>
                      </a:r>
                      <a:endParaRPr lang="en-US" sz="1800" b="1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742521"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 जम्मा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९००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८७३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१७७३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२५८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१९६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४५४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९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५९३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९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३४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३५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१७२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०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ne-NP" sz="2400" b="1" u="none" strike="noStrike" dirty="0">
                          <a:effectLst/>
                          <a:latin typeface="Kokila" panose="020B0604020202020204" pitchFamily="34" charset="0"/>
                          <a:cs typeface="Kokila" panose="020B0604020202020204" pitchFamily="34" charset="0"/>
                        </a:rPr>
                        <a:t>२८७३</a:t>
                      </a:r>
                      <a:endParaRPr lang="ne-NP" sz="2400" b="1" i="0" u="none" strike="noStrike" dirty="0">
                        <a:solidFill>
                          <a:srgbClr val="000000"/>
                        </a:solidFill>
                        <a:effectLst/>
                        <a:latin typeface="Kokila" panose="020B0604020202020204" pitchFamily="34" charset="0"/>
                        <a:cs typeface="Kokila" panose="020B0604020202020204" pitchFamily="34" charset="0"/>
                      </a:endParaRPr>
                    </a:p>
                  </a:txBody>
                  <a:tcPr marL="8491" marR="8491" marT="8491" marB="0" anchor="ctr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075137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22" name="Title 1"/>
          <p:cNvSpPr>
            <a:spLocks noGrp="1"/>
          </p:cNvSpPr>
          <p:nvPr>
            <p:ph type="title" idx="4294967295"/>
          </p:nvPr>
        </p:nvSpPr>
        <p:spPr>
          <a:xfrm>
            <a:off x="0" y="0"/>
            <a:ext cx="9906000" cy="838200"/>
          </a:xfrm>
        </p:spPr>
        <p:txBody>
          <a:bodyPr/>
          <a:lstStyle/>
          <a:p>
            <a:pPr algn="ctr" eaLnBrk="1" hangingPunct="1"/>
            <a:r>
              <a:rPr lang="ne-NP" altLang="en-US" b="1" dirty="0" smtClean="0">
                <a:solidFill>
                  <a:srgbClr val="00B050"/>
                </a:solidFill>
                <a:ea typeface="Kalimati" panose="00000400000000000000" pitchFamily="2"/>
                <a:cs typeface="Kalimati" panose="00000400000000000000" pitchFamily="2"/>
              </a:rPr>
              <a:t>पञ्जिकरण अभिलेख</a:t>
            </a:r>
            <a:endParaRPr lang="en-US" altLang="en-US" b="1" dirty="0" smtClean="0">
              <a:solidFill>
                <a:srgbClr val="00B050"/>
              </a:solidFill>
              <a:ea typeface="Kalimati" panose="00000400000000000000" pitchFamily="2"/>
              <a:cs typeface="Kalimati" panose="00000400000000000000" pitchFamily="2"/>
            </a:endParaRPr>
          </a:p>
        </p:txBody>
      </p:sp>
      <p:graphicFrame>
        <p:nvGraphicFramePr>
          <p:cNvPr id="6" name="Table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07904724"/>
              </p:ext>
            </p:extLst>
          </p:nvPr>
        </p:nvGraphicFramePr>
        <p:xfrm>
          <a:off x="114299" y="866776"/>
          <a:ext cx="9677401" cy="5726136"/>
        </p:xfrm>
        <a:graphic>
          <a:graphicData uri="http://schemas.openxmlformats.org/drawingml/2006/table">
            <a:tbl>
              <a:tblPr firstRow="1" bandRow="1">
                <a:tableStyleId>{5C22544A-7EE6-4342-B048-85BDC9FD1C3A}</a:tableStyleId>
              </a:tblPr>
              <a:tblGrid>
                <a:gridCol w="2456570"/>
                <a:gridCol w="3722077"/>
                <a:gridCol w="1339947"/>
                <a:gridCol w="2158807"/>
              </a:tblGrid>
              <a:tr h="566737">
                <a:tc gridSpan="3">
                  <a:txBody>
                    <a:bodyPr/>
                    <a:lstStyle/>
                    <a:p>
                      <a:pPr algn="ctr" fontAlgn="b"/>
                      <a:r>
                        <a:rPr lang="ne-NP" sz="22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विवरण</a:t>
                      </a:r>
                      <a:endParaRPr lang="en-US" sz="2200" b="1" i="0" u="none" strike="noStrike" dirty="0">
                        <a:solidFill>
                          <a:srgbClr val="0000FF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pPr algn="ctr" fontAlgn="b"/>
                      <a:endParaRPr lang="en-US" sz="1800" b="0" i="0" u="none" strike="noStrike" dirty="0">
                        <a:solidFill>
                          <a:srgbClr val="000000"/>
                        </a:solidFill>
                        <a:effectLst/>
                        <a:latin typeface="Nagarik" pitchFamily="2" charset="0"/>
                      </a:endParaRPr>
                    </a:p>
                  </a:txBody>
                  <a:tcPr marL="9525" marR="9525" marT="9525" marB="0" anchor="b"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ne-NP" sz="2200" b="1" i="0" u="none" strike="noStrike" dirty="0" smtClean="0">
                          <a:solidFill>
                            <a:srgbClr val="0000FF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दर्ता</a:t>
                      </a:r>
                      <a:r>
                        <a:rPr lang="ne-NP" sz="2200" b="1" i="0" u="none" strike="noStrike" baseline="0" dirty="0" smtClean="0">
                          <a:solidFill>
                            <a:srgbClr val="0000FF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 संख्या</a:t>
                      </a:r>
                      <a:endParaRPr lang="en-US" sz="2200" b="1" i="0" u="none" strike="noStrike" dirty="0">
                        <a:solidFill>
                          <a:srgbClr val="0000FF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1">
                        <a:lumMod val="85000"/>
                      </a:schemeClr>
                    </a:solidFill>
                  </a:tcPr>
                </a:tc>
              </a:tr>
              <a:tr h="597618">
                <a:tc rowSpan="2">
                  <a:txBody>
                    <a:bodyPr/>
                    <a:lstStyle/>
                    <a:p>
                      <a:pPr marL="171450" indent="0" algn="l" rtl="0" eaLnBrk="1" fontAlgn="b" latinLnBrk="0" hangingPunct="1"/>
                      <a:r>
                        <a:rPr kumimoji="0" lang="ne-NP" sz="2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जन्म दर्ता</a:t>
                      </a:r>
                      <a:endParaRPr kumimoji="0" lang="en-US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71450" indent="0" algn="ctr" fontAlgn="b"/>
                      <a:r>
                        <a:rPr lang="ne-NP" sz="22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cs typeface="Kalimati" panose="00000400000000000000" pitchFamily="2"/>
                        </a:rPr>
                        <a:t>महिला</a:t>
                      </a:r>
                      <a:endParaRPr lang="en-US" sz="2200" b="0" i="0" u="none" strike="noStrike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873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76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1450" indent="0" algn="ctr" rtl="0" eaLnBrk="1" fontAlgn="b" latinLnBrk="0" hangingPunct="1"/>
                      <a:r>
                        <a:rPr kumimoji="0" lang="ne-NP" sz="2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पुरुष</a:t>
                      </a:r>
                      <a:endParaRPr kumimoji="0" lang="en-US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900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7618">
                <a:tc rowSpan="2">
                  <a:txBody>
                    <a:bodyPr/>
                    <a:lstStyle/>
                    <a:p>
                      <a:pPr marL="171450" indent="0" algn="l" rtl="0" eaLnBrk="1" fontAlgn="b" latinLnBrk="0" hangingPunct="1"/>
                      <a:r>
                        <a:rPr kumimoji="0" lang="ne-NP" sz="2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मृत्यु दर्ता</a:t>
                      </a:r>
                      <a:endParaRPr kumimoji="0" lang="en-US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171450" indent="0" algn="ctr" rtl="0" eaLnBrk="1" fontAlgn="b" latinLnBrk="0" hangingPunct="1"/>
                      <a:r>
                        <a:rPr kumimoji="0" lang="ne-NP" sz="2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महिला</a:t>
                      </a:r>
                      <a:endParaRPr kumimoji="0" lang="en-US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196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7618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gridSpan="2">
                  <a:txBody>
                    <a:bodyPr/>
                    <a:lstStyle/>
                    <a:p>
                      <a:pPr marL="171450" indent="0" algn="ctr" rtl="0" eaLnBrk="1" fontAlgn="b" latinLnBrk="0" hangingPunct="1"/>
                      <a:r>
                        <a:rPr kumimoji="0" lang="ne-NP" sz="2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पुरुष</a:t>
                      </a:r>
                      <a:endParaRPr kumimoji="0" lang="en-US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258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69809">
                <a:tc rowSpan="2">
                  <a:txBody>
                    <a:bodyPr/>
                    <a:lstStyle/>
                    <a:p>
                      <a:pPr marL="171450" indent="0" algn="l" rtl="0" eaLnBrk="1" fontAlgn="b" latinLnBrk="0" hangingPunct="1"/>
                      <a:r>
                        <a:rPr kumimoji="0" lang="ne-NP" sz="2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बसाईसराई</a:t>
                      </a:r>
                      <a:endParaRPr kumimoji="0" lang="en-US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171450" indent="0" algn="ctr" rtl="0" eaLnBrk="1" fontAlgn="b" latinLnBrk="0" hangingPunct="1"/>
                      <a:r>
                        <a:rPr kumimoji="0" lang="ne-NP" sz="2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गएको व्यक्ति संख्या</a:t>
                      </a:r>
                      <a:endParaRPr kumimoji="0" lang="en-US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marR="0" indent="0" algn="ctr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en-US" sz="4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172</a:t>
                      </a: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rowSpan="2">
                  <a:txBody>
                    <a:bodyPr/>
                    <a:lstStyle/>
                    <a:p>
                      <a:pPr algn="ctr" fontAlgn="b"/>
                      <a:r>
                        <a:rPr lang="en-US" sz="40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cs typeface="Kalimati" panose="00000400000000000000" pitchFamily="2"/>
                        </a:rPr>
                        <a:t>44</a:t>
                      </a:r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674277"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171450" indent="0" algn="ctr" rtl="0" eaLnBrk="1" fontAlgn="b" latinLnBrk="0" hangingPunct="1"/>
                      <a:r>
                        <a:rPr kumimoji="0" lang="ne-NP" sz="2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आएको व्यक्ति संख्या</a:t>
                      </a:r>
                      <a:endParaRPr kumimoji="0" lang="en-US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>
                  <a:txBody>
                    <a:bodyPr/>
                    <a:lstStyle/>
                    <a:p>
                      <a:pPr marL="0" indent="0" algn="ctr" rtl="0" eaLnBrk="1" fontAlgn="b" latinLnBrk="0" hangingPunct="1"/>
                      <a:r>
                        <a:rPr kumimoji="0" lang="en-US" sz="4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34</a:t>
                      </a:r>
                      <a:endParaRPr kumimoji="0" lang="en-US" sz="4000" b="0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vMerge="1">
                  <a:txBody>
                    <a:bodyPr/>
                    <a:lstStyle/>
                    <a:p>
                      <a:endParaRPr lang="en-US" dirty="0"/>
                    </a:p>
                  </a:txBody>
                  <a:tcPr marL="9525" marR="9525" marT="9525" marB="0" anchor="b"/>
                </a:tc>
              </a:tr>
              <a:tr h="719678">
                <a:tc>
                  <a:txBody>
                    <a:bodyPr/>
                    <a:lstStyle/>
                    <a:p>
                      <a:pPr marL="171450" indent="0" algn="l" rtl="0" eaLnBrk="1" fontAlgn="b" latinLnBrk="0" hangingPunct="1"/>
                      <a:r>
                        <a:rPr kumimoji="0" lang="ne-NP" sz="2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विवाह दर्ता</a:t>
                      </a:r>
                      <a:endParaRPr kumimoji="0" lang="en-US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 rtl="0" eaLnBrk="1" fontAlgn="b" latinLnBrk="0" hangingPunct="1"/>
                      <a:r>
                        <a:rPr kumimoji="0" lang="en-US" sz="4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593</a:t>
                      </a:r>
                      <a:endParaRPr kumimoji="0" lang="en-US" sz="4000" b="0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  <a:tr h="597618">
                <a:tc>
                  <a:txBody>
                    <a:bodyPr/>
                    <a:lstStyle/>
                    <a:p>
                      <a:pPr marL="171450" indent="0" algn="l" rtl="0" eaLnBrk="1" fontAlgn="b" latinLnBrk="0" hangingPunct="1"/>
                      <a:r>
                        <a:rPr kumimoji="0" lang="ne-NP" sz="22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Preeti" pitchFamily="2" charset="0"/>
                          <a:ea typeface="+mn-ea"/>
                          <a:cs typeface="Kalimati" panose="00000400000000000000" pitchFamily="2"/>
                        </a:rPr>
                        <a:t>सम्बन्ध विच्छेद</a:t>
                      </a:r>
                      <a:endParaRPr kumimoji="0" lang="en-US" sz="2200" b="0" i="0" u="none" strike="noStrike" kern="1200" dirty="0">
                        <a:solidFill>
                          <a:srgbClr val="000000"/>
                        </a:solidFill>
                        <a:effectLst/>
                        <a:latin typeface="Preeti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gridSpan="2">
                  <a:txBody>
                    <a:bodyPr/>
                    <a:lstStyle/>
                    <a:p>
                      <a:pPr marL="0" indent="0" algn="ctr" rtl="0" eaLnBrk="1" fontAlgn="b" latinLnBrk="0" hangingPunct="1"/>
                      <a:r>
                        <a:rPr kumimoji="0" lang="en-US" sz="4000" b="0" i="0" u="none" strike="noStrike" kern="1200" dirty="0" smtClean="0">
                          <a:solidFill>
                            <a:srgbClr val="000000"/>
                          </a:solidFill>
                          <a:effectLst/>
                          <a:latin typeface="NagarikNUM" pitchFamily="2" charset="0"/>
                          <a:ea typeface="+mn-ea"/>
                          <a:cs typeface="Kalimati" panose="00000400000000000000" pitchFamily="2"/>
                        </a:rPr>
                        <a:t>9</a:t>
                      </a:r>
                      <a:endParaRPr kumimoji="0" lang="en-US" sz="4000" b="0" i="0" u="none" strike="noStrike" kern="1200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ea typeface="+mn-ea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 fontAlgn="b"/>
                      <a:endParaRPr lang="en-US" sz="4000" b="0" i="0" u="none" strike="noStrike" dirty="0">
                        <a:solidFill>
                          <a:srgbClr val="000000"/>
                        </a:solidFill>
                        <a:effectLst/>
                        <a:latin typeface="NagarikNUM" pitchFamily="2" charset="0"/>
                        <a:cs typeface="Kalimati" panose="00000400000000000000" pitchFamily="2"/>
                      </a:endParaRPr>
                    </a:p>
                  </a:txBody>
                  <a:tcPr marL="9525" marR="9525" marT="9527" marB="0" anchor="ctr">
                    <a:lnL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9525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noFill/>
                  </a:tcPr>
                </a:tc>
              </a:tr>
            </a:tbl>
          </a:graphicData>
        </a:graphic>
      </p:graphicFrame>
      <p:sp>
        <p:nvSpPr>
          <p:cNvPr id="81963" name="Rectangle 6"/>
          <p:cNvSpPr>
            <a:spLocks noChangeArrowheads="1"/>
          </p:cNvSpPr>
          <p:nvPr/>
        </p:nvSpPr>
        <p:spPr bwMode="auto">
          <a:xfrm>
            <a:off x="0" y="419100"/>
            <a:ext cx="122237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cs typeface="Arial" panose="020B0604020202020204" pitchFamily="34" charset="0"/>
              </a:defRPr>
            </a:lvl9pPr>
          </a:lstStyle>
          <a:p>
            <a:pPr fontAlgn="b"/>
            <a:r>
              <a:rPr lang="ne-NP" altLang="en-US" sz="2400" b="1">
                <a:solidFill>
                  <a:srgbClr val="0000FF"/>
                </a:solidFill>
                <a:latin typeface="Preeti" pitchFamily="2" charset="0"/>
                <a:ea typeface="Kalimati" panose="00000400000000000000" pitchFamily="2"/>
                <a:cs typeface="Kalimati" panose="00000400000000000000" pitchFamily="2"/>
              </a:rPr>
              <a:t>१४ वडा</a:t>
            </a:r>
            <a:endParaRPr lang="en-US" altLang="en-US" sz="2400" b="1">
              <a:solidFill>
                <a:srgbClr val="0000FF"/>
              </a:solidFill>
              <a:latin typeface="Preeti" pitchFamily="2" charset="0"/>
              <a:ea typeface="Kalimati" panose="00000400000000000000" pitchFamily="2"/>
              <a:cs typeface="Kalimati" panose="00000400000000000000" pitchFamily="2"/>
            </a:endParaRPr>
          </a:p>
        </p:txBody>
      </p:sp>
    </p:spTree>
  </p:cSld>
  <p:clrMapOvr>
    <a:masterClrMapping/>
  </p:clrMapOvr>
  <p:transition spd="slow">
    <p:circle/>
  </p:transition>
  <p:timing>
    <p:tnLst>
      <p:par>
        <p:cTn id="1" dur="indefinite" restart="never" nodeType="tmRoot"/>
      </p:par>
    </p:tnLst>
  </p:timing>
</p:sld>
</file>

<file path=ppt/theme/_rels/them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_rels/them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2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4.xml><?xml version="1.0" encoding="utf-8"?>
<a:theme xmlns:a="http://schemas.openxmlformats.org/drawingml/2006/main" name="3_Median">
  <a:themeElements>
    <a:clrScheme name="Median">
      <a:dk1>
        <a:sysClr val="windowText" lastClr="000000"/>
      </a:dk1>
      <a:lt1>
        <a:sysClr val="window" lastClr="FFFFFF"/>
      </a:lt1>
      <a:dk2>
        <a:srgbClr val="775F55"/>
      </a:dk2>
      <a:lt2>
        <a:srgbClr val="EBDDC3"/>
      </a:lt2>
      <a:accent1>
        <a:srgbClr val="94B6D2"/>
      </a:accent1>
      <a:accent2>
        <a:srgbClr val="DD8047"/>
      </a:accent2>
      <a:accent3>
        <a:srgbClr val="A5AB81"/>
      </a:accent3>
      <a:accent4>
        <a:srgbClr val="D8B25C"/>
      </a:accent4>
      <a:accent5>
        <a:srgbClr val="7BA79D"/>
      </a:accent5>
      <a:accent6>
        <a:srgbClr val="968C8C"/>
      </a:accent6>
      <a:hlink>
        <a:srgbClr val="F7B615"/>
      </a:hlink>
      <a:folHlink>
        <a:srgbClr val="704404"/>
      </a:folHlink>
    </a:clrScheme>
    <a:fontScheme name="Median">
      <a:maj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Median">
      <a:fillStyleLst>
        <a:solidFill>
          <a:schemeClr val="phClr"/>
        </a:solidFill>
        <a:solidFill>
          <a:schemeClr val="phClr">
            <a:tint val="50000"/>
          </a:schemeClr>
        </a:solidFill>
        <a:solidFill>
          <a:schemeClr val="phClr"/>
        </a:solidFill>
      </a:fillStyleLst>
      <a:lnStyleLst>
        <a:ln w="10000" cap="flat" cmpd="sng" algn="ctr">
          <a:solidFill>
            <a:schemeClr val="phClr"/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47625" cap="flat" cmpd="dbl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30000" dir="5400000" rotWithShape="0">
              <a:srgbClr val="000000">
                <a:alpha val="45000"/>
              </a:srgbClr>
            </a:outerShdw>
          </a:effectLst>
        </a:effectStyle>
        <a:effectStyle>
          <a:effectLst>
            <a:outerShdw blurRad="38100" dist="25400" dir="5400000" rotWithShape="0">
              <a:srgbClr val="000000">
                <a:alpha val="35000"/>
              </a:srgbClr>
            </a:outerShdw>
          </a:effectLst>
          <a:scene3d>
            <a:camera prst="isometricTopDown" fov="0">
              <a:rot lat="0" lon="0" rev="0"/>
            </a:camera>
            <a:lightRig rig="balanced" dir="t">
              <a:rot lat="0" lon="0" rev="13800000"/>
            </a:lightRig>
          </a:scene3d>
          <a:sp3d extrusionH="12700" prstMaterial="plastic">
            <a:bevelT w="38100" h="25400" prst="softRound"/>
            <a:contourClr>
              <a:schemeClr val="phClr"/>
            </a:contourClr>
          </a:sp3d>
        </a:effectStyle>
      </a:effectStyleLst>
      <a:bgFillStyleLst>
        <a:solidFill>
          <a:schemeClr val="phClr"/>
        </a:solidFill>
        <a:blipFill>
          <a:blip xmlns:r="http://schemas.openxmlformats.org/officeDocument/2006/relationships" r:embed="rId1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  <a:blipFill>
          <a:blip xmlns:r="http://schemas.openxmlformats.org/officeDocument/2006/relationships" r:embed="rId2">
            <a:duotone>
              <a:schemeClr val="phClr">
                <a:shade val="90000"/>
                <a:satMod val="140000"/>
              </a:schemeClr>
              <a:schemeClr val="phClr">
                <a:satMod val="12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5.xml><?xml version="1.0" encoding="utf-8"?>
<a:theme xmlns:a="http://schemas.openxmlformats.org/drawingml/2006/main" name="Stream">
  <a:themeElements>
    <a:clrScheme name="Stream 1">
      <a:dk1>
        <a:srgbClr val="000514"/>
      </a:dk1>
      <a:lt1>
        <a:srgbClr val="FFFFFF"/>
      </a:lt1>
      <a:dk2>
        <a:srgbClr val="003399"/>
      </a:dk2>
      <a:lt2>
        <a:srgbClr val="E5E5FF"/>
      </a:lt2>
      <a:accent1>
        <a:srgbClr val="0099CC"/>
      </a:accent1>
      <a:accent2>
        <a:srgbClr val="A886E0"/>
      </a:accent2>
      <a:accent3>
        <a:srgbClr val="AAADCA"/>
      </a:accent3>
      <a:accent4>
        <a:srgbClr val="DADADA"/>
      </a:accent4>
      <a:accent5>
        <a:srgbClr val="AACAE2"/>
      </a:accent5>
      <a:accent6>
        <a:srgbClr val="9879CB"/>
      </a:accent6>
      <a:hlink>
        <a:srgbClr val="FFCC00"/>
      </a:hlink>
      <a:folHlink>
        <a:srgbClr val="FFFFCC"/>
      </a:folHlink>
    </a:clrScheme>
    <a:fontScheme name="Stream">
      <a:majorFont>
        <a:latin typeface="Garamond"/>
        <a:ea typeface=""/>
        <a:cs typeface="Arial"/>
      </a:majorFont>
      <a:minorFont>
        <a:latin typeface="Garamond"/>
        <a:ea typeface=""/>
        <a:cs typeface="Arial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ngsana New" pitchFamily="18" charset="-34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l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th-TH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charset="0"/>
            <a:cs typeface="Angsana New" pitchFamily="18" charset="-34"/>
          </a:defRPr>
        </a:defPPr>
      </a:lstStyle>
    </a:lnDef>
  </a:objectDefaults>
  <a:extraClrSchemeLst>
    <a:extraClrScheme>
      <a:clrScheme name="Stream 1">
        <a:dk1>
          <a:srgbClr val="000514"/>
        </a:dk1>
        <a:lt1>
          <a:srgbClr val="FFFFFF"/>
        </a:lt1>
        <a:dk2>
          <a:srgbClr val="003399"/>
        </a:dk2>
        <a:lt2>
          <a:srgbClr val="E5E5FF"/>
        </a:lt2>
        <a:accent1>
          <a:srgbClr val="0099CC"/>
        </a:accent1>
        <a:accent2>
          <a:srgbClr val="A886E0"/>
        </a:accent2>
        <a:accent3>
          <a:srgbClr val="AAADCA"/>
        </a:accent3>
        <a:accent4>
          <a:srgbClr val="DADADA"/>
        </a:accent4>
        <a:accent5>
          <a:srgbClr val="AACAE2"/>
        </a:accent5>
        <a:accent6>
          <a:srgbClr val="9879CB"/>
        </a:accent6>
        <a:hlink>
          <a:srgbClr val="FFCC00"/>
        </a:hlink>
        <a:folHlink>
          <a:srgbClr val="FFFFCC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2">
        <a:dk1>
          <a:srgbClr val="3E3E5C"/>
        </a:dk1>
        <a:lt1>
          <a:srgbClr val="FFFFFF"/>
        </a:lt1>
        <a:dk2>
          <a:srgbClr val="666699"/>
        </a:dk2>
        <a:lt2>
          <a:srgbClr val="DFDFE9"/>
        </a:lt2>
        <a:accent1>
          <a:srgbClr val="CC66FF"/>
        </a:accent1>
        <a:accent2>
          <a:srgbClr val="679ACD"/>
        </a:accent2>
        <a:accent3>
          <a:srgbClr val="B8B8CA"/>
        </a:accent3>
        <a:accent4>
          <a:srgbClr val="DADADA"/>
        </a:accent4>
        <a:accent5>
          <a:srgbClr val="E2B8FF"/>
        </a:accent5>
        <a:accent6>
          <a:srgbClr val="5D8BBA"/>
        </a:accent6>
        <a:hlink>
          <a:srgbClr val="CCECFF"/>
        </a:hlink>
        <a:folHlink>
          <a:srgbClr val="CCCCFF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3">
        <a:dk1>
          <a:srgbClr val="2A5400"/>
        </a:dk1>
        <a:lt1>
          <a:srgbClr val="FFFFFF"/>
        </a:lt1>
        <a:dk2>
          <a:srgbClr val="4A9400"/>
        </a:dk2>
        <a:lt2>
          <a:srgbClr val="BAE8BA"/>
        </a:lt2>
        <a:accent1>
          <a:srgbClr val="33CC33"/>
        </a:accent1>
        <a:accent2>
          <a:srgbClr val="99CC00"/>
        </a:accent2>
        <a:accent3>
          <a:srgbClr val="B1C8AA"/>
        </a:accent3>
        <a:accent4>
          <a:srgbClr val="DADADA"/>
        </a:accent4>
        <a:accent5>
          <a:srgbClr val="ADE2AD"/>
        </a:accent5>
        <a:accent6>
          <a:srgbClr val="8AB900"/>
        </a:accent6>
        <a:hlink>
          <a:srgbClr val="99FF33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4">
        <a:dk1>
          <a:srgbClr val="000000"/>
        </a:dk1>
        <a:lt1>
          <a:srgbClr val="FFFFFF"/>
        </a:lt1>
        <a:dk2>
          <a:srgbClr val="51596D"/>
        </a:dk2>
        <a:lt2>
          <a:srgbClr val="DDDDDD"/>
        </a:lt2>
        <a:accent1>
          <a:srgbClr val="787E8A"/>
        </a:accent1>
        <a:accent2>
          <a:srgbClr val="339966"/>
        </a:accent2>
        <a:accent3>
          <a:srgbClr val="B3B5BA"/>
        </a:accent3>
        <a:accent4>
          <a:srgbClr val="DADADA"/>
        </a:accent4>
        <a:accent5>
          <a:srgbClr val="BEC0C4"/>
        </a:accent5>
        <a:accent6>
          <a:srgbClr val="2D8A5C"/>
        </a:accent6>
        <a:hlink>
          <a:srgbClr val="00FFFF"/>
        </a:hlink>
        <a:folHlink>
          <a:srgbClr val="74B6D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5">
        <a:dk1>
          <a:srgbClr val="5C1F00"/>
        </a:dk1>
        <a:lt1>
          <a:srgbClr val="FFFFFF"/>
        </a:lt1>
        <a:dk2>
          <a:srgbClr val="8C0000"/>
        </a:dk2>
        <a:lt2>
          <a:srgbClr val="DFD293"/>
        </a:lt2>
        <a:accent1>
          <a:srgbClr val="FF6845"/>
        </a:accent1>
        <a:accent2>
          <a:srgbClr val="BE7960"/>
        </a:accent2>
        <a:accent3>
          <a:srgbClr val="C5AAAA"/>
        </a:accent3>
        <a:accent4>
          <a:srgbClr val="DADADA"/>
        </a:accent4>
        <a:accent5>
          <a:srgbClr val="FFB9B0"/>
        </a:accent5>
        <a:accent6>
          <a:srgbClr val="AC6D56"/>
        </a:accent6>
        <a:hlink>
          <a:srgbClr val="FFFFCC"/>
        </a:hlink>
        <a:folHlink>
          <a:srgbClr val="FFCC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6">
        <a:dk1>
          <a:srgbClr val="5E4444"/>
        </a:dk1>
        <a:lt1>
          <a:srgbClr val="F7F3F3"/>
        </a:lt1>
        <a:dk2>
          <a:srgbClr val="8A6362"/>
        </a:dk2>
        <a:lt2>
          <a:srgbClr val="D8C1BA"/>
        </a:lt2>
        <a:accent1>
          <a:srgbClr val="CC6600"/>
        </a:accent1>
        <a:accent2>
          <a:srgbClr val="C16059"/>
        </a:accent2>
        <a:accent3>
          <a:srgbClr val="C4B7B7"/>
        </a:accent3>
        <a:accent4>
          <a:srgbClr val="D3D0D0"/>
        </a:accent4>
        <a:accent5>
          <a:srgbClr val="E2B8AA"/>
        </a:accent5>
        <a:accent6>
          <a:srgbClr val="AF5650"/>
        </a:accent6>
        <a:hlink>
          <a:srgbClr val="FFCC00"/>
        </a:hlink>
        <a:folHlink>
          <a:srgbClr val="CBB557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7">
        <a:dk1>
          <a:srgbClr val="7F6737"/>
        </a:dk1>
        <a:lt1>
          <a:srgbClr val="FFFFFF"/>
        </a:lt1>
        <a:dk2>
          <a:srgbClr val="BFA673"/>
        </a:dk2>
        <a:lt2>
          <a:srgbClr val="E6E3AA"/>
        </a:lt2>
        <a:accent1>
          <a:srgbClr val="FFCC00"/>
        </a:accent1>
        <a:accent2>
          <a:srgbClr val="808000"/>
        </a:accent2>
        <a:accent3>
          <a:srgbClr val="DCD0BC"/>
        </a:accent3>
        <a:accent4>
          <a:srgbClr val="DADADA"/>
        </a:accent4>
        <a:accent5>
          <a:srgbClr val="FFE2AA"/>
        </a:accent5>
        <a:accent6>
          <a:srgbClr val="737300"/>
        </a:accent6>
        <a:hlink>
          <a:srgbClr val="784700"/>
        </a:hlink>
        <a:folHlink>
          <a:srgbClr val="9A72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tream 8">
        <a:dk1>
          <a:srgbClr val="4B2500"/>
        </a:dk1>
        <a:lt1>
          <a:srgbClr val="F9F0D3"/>
        </a:lt1>
        <a:dk2>
          <a:srgbClr val="A69564"/>
        </a:dk2>
        <a:lt2>
          <a:srgbClr val="EFDEAF"/>
        </a:lt2>
        <a:accent1>
          <a:srgbClr val="FFFFE3"/>
        </a:accent1>
        <a:accent2>
          <a:srgbClr val="BFBFA7"/>
        </a:accent2>
        <a:accent3>
          <a:srgbClr val="FBF6E6"/>
        </a:accent3>
        <a:accent4>
          <a:srgbClr val="3F1E00"/>
        </a:accent4>
        <a:accent5>
          <a:srgbClr val="FFFFEF"/>
        </a:accent5>
        <a:accent6>
          <a:srgbClr val="ADAD97"/>
        </a:accent6>
        <a:hlink>
          <a:srgbClr val="7B6D47"/>
        </a:hlink>
        <a:folHlink>
          <a:srgbClr val="A99D2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tream 9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CCECFF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E2F4FF"/>
        </a:accent5>
        <a:accent6>
          <a:srgbClr val="2D2D8A"/>
        </a:accent6>
        <a:hlink>
          <a:srgbClr val="6600FF"/>
        </a:hlink>
        <a:folHlink>
          <a:srgbClr val="0099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Office Them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2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3.xml><?xml version="1.0" encoding="utf-8"?>
<a:themeOverride xmlns:a="http://schemas.openxmlformats.org/drawingml/2006/main">
  <a:clrScheme name="Median">
    <a:dk1>
      <a:sysClr val="windowText" lastClr="000000"/>
    </a:dk1>
    <a:lt1>
      <a:sysClr val="window" lastClr="FFFFFF"/>
    </a:lt1>
    <a:dk2>
      <a:srgbClr val="775F55"/>
    </a:dk2>
    <a:lt2>
      <a:srgbClr val="EBDDC3"/>
    </a:lt2>
    <a:accent1>
      <a:srgbClr val="94B6D2"/>
    </a:accent1>
    <a:accent2>
      <a:srgbClr val="DD8047"/>
    </a:accent2>
    <a:accent3>
      <a:srgbClr val="A5AB81"/>
    </a:accent3>
    <a:accent4>
      <a:srgbClr val="D8B25C"/>
    </a:accent4>
    <a:accent5>
      <a:srgbClr val="7BA79D"/>
    </a:accent5>
    <a:accent6>
      <a:srgbClr val="968C8C"/>
    </a:accent6>
    <a:hlink>
      <a:srgbClr val="F7B615"/>
    </a:hlink>
    <a:folHlink>
      <a:srgbClr val="704404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8608</TotalTime>
  <Words>14621</Words>
  <Application>Microsoft Office PowerPoint</Application>
  <PresentationFormat>A4 Paper (210x297 mm)</PresentationFormat>
  <Paragraphs>5778</Paragraphs>
  <Slides>116</Slides>
  <Notes>13</Notes>
  <HiddenSlides>0</HiddenSlides>
  <MMClips>0</MMClips>
  <ScaleCrop>false</ScaleCrop>
  <HeadingPairs>
    <vt:vector size="6" baseType="variant">
      <vt:variant>
        <vt:lpstr>Fonts Used</vt:lpstr>
      </vt:variant>
      <vt:variant>
        <vt:i4>23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116</vt:i4>
      </vt:variant>
    </vt:vector>
  </HeadingPairs>
  <TitlesOfParts>
    <vt:vector size="144" baseType="lpstr">
      <vt:lpstr>2sewa</vt:lpstr>
      <vt:lpstr>3sewa</vt:lpstr>
      <vt:lpstr>6sewa</vt:lpstr>
      <vt:lpstr>6Surendra</vt:lpstr>
      <vt:lpstr>7surendra</vt:lpstr>
      <vt:lpstr>Angsana New</vt:lpstr>
      <vt:lpstr>Arial</vt:lpstr>
      <vt:lpstr>Calibri</vt:lpstr>
      <vt:lpstr>FONTASY_ HIMALI_ TT</vt:lpstr>
      <vt:lpstr>FONTASY_HIMALI_TT</vt:lpstr>
      <vt:lpstr>Garamond</vt:lpstr>
      <vt:lpstr>Kalimati</vt:lpstr>
      <vt:lpstr>Kokila</vt:lpstr>
      <vt:lpstr>Mangal</vt:lpstr>
      <vt:lpstr>Nagarik</vt:lpstr>
      <vt:lpstr>NagarikNUM</vt:lpstr>
      <vt:lpstr>Preeti</vt:lpstr>
      <vt:lpstr>Symbol</vt:lpstr>
      <vt:lpstr>Tahoma</vt:lpstr>
      <vt:lpstr>Times New Roman</vt:lpstr>
      <vt:lpstr>Tw Cen MT</vt:lpstr>
      <vt:lpstr>Wingdings</vt:lpstr>
      <vt:lpstr>Wingdings 2</vt:lpstr>
      <vt:lpstr>Office Theme</vt:lpstr>
      <vt:lpstr>Median</vt:lpstr>
      <vt:lpstr>2_Median</vt:lpstr>
      <vt:lpstr>3_Median</vt:lpstr>
      <vt:lpstr>Stream</vt:lpstr>
      <vt:lpstr>PowerPoint Presentation</vt:lpstr>
      <vt:lpstr>cf=j= )&amp;$/&amp;% sf] ;du| cfo–Joo ljj/0f</vt:lpstr>
      <vt:lpstr>आ.व.०७४/७५ को समग्र आयव्यय</vt:lpstr>
      <vt:lpstr>आ.व.०७४/७५ को समग्र आयव्यय</vt:lpstr>
      <vt:lpstr>वडा अनुदानको विवरण</vt:lpstr>
      <vt:lpstr>निशर्त अनुदान </vt:lpstr>
      <vt:lpstr>PowerPoint Presentation</vt:lpstr>
      <vt:lpstr>PowerPoint Presentation</vt:lpstr>
      <vt:lpstr>मेलमिलाप कुल संख्या : ७६ निर्णय भएको : ८ वटा अदालत पठाएको : ४ वटा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sfo{qmd ;+rfngjf6 k|fKt pknJwLx?</vt:lpstr>
      <vt:lpstr>sfof{Gjogdf b]lvPsf ;d:ofx?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पुन निर्माण तर्फ प्रगति विवरण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rf}tf/f ;fFufrf]su9L gu/kflnsfsf] sfof{no ;~rfng tkm{ cf=j= @)&amp;$÷&amp;% sf] cfo Aofo ljj/0f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पञ्जिकरण अभिलेख</vt:lpstr>
      <vt:lpstr>बेरुजु तर्फ</vt:lpstr>
      <vt:lpstr>PowerPoint Presentation</vt:lpstr>
      <vt:lpstr>उजुरी गुनासो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ddc chautara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dilip</dc:creator>
  <cp:lastModifiedBy>CP</cp:lastModifiedBy>
  <cp:revision>1030</cp:revision>
  <cp:lastPrinted>2018-08-06T01:55:57Z</cp:lastPrinted>
  <dcterms:created xsi:type="dcterms:W3CDTF">2009-08-24T06:41:45Z</dcterms:created>
  <dcterms:modified xsi:type="dcterms:W3CDTF">2018-09-04T03:34:03Z</dcterms:modified>
</cp:coreProperties>
</file>